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embeddedFontLst>
    <p:embeddedFont>
      <p:font typeface="UnB Office" panose="020B0604020202020204" charset="0"/>
      <p:regular r:id="rId10"/>
      <p:bold r:id="rId11"/>
      <p:italic r:id="rId12"/>
      <p:boldItalic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Open Sans Extrabold" panose="020B0604020202020204" charset="0"/>
      <p:bold r:id="rId18"/>
      <p:boldItalic r:id="rId19"/>
    </p:embeddedFont>
    <p:embeddedFont>
      <p:font typeface="Open Sans Semibold" panose="020B0604020202020204" charset="0"/>
      <p:bold r:id="rId20"/>
    </p:embeddedFont>
    <p:embeddedFont>
      <p:font typeface="Open Sans" panose="020B0604020202020204" charset="0"/>
      <p:regular r:id="rId21"/>
      <p:bold r:id="rId22"/>
      <p:italic r:id="rId23"/>
      <p:boldItalic r:id="rId24"/>
    </p:embeddedFont>
    <p:embeddedFont>
      <p:font typeface="Calibri Light" panose="020F0302020204030204" pitchFamily="34" charset="0"/>
      <p:regular r:id="rId25"/>
      <p:italic r:id="rId26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234D"/>
    <a:srgbClr val="DD4B75"/>
    <a:srgbClr val="851938"/>
    <a:srgbClr val="871A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88" autoAdjust="0"/>
    <p:restoredTop sz="94320" autoAdjust="0"/>
  </p:normalViewPr>
  <p:slideViewPr>
    <p:cSldViewPr snapToGrid="0">
      <p:cViewPr varScale="1">
        <p:scale>
          <a:sx n="102" d="100"/>
          <a:sy n="102" d="100"/>
        </p:scale>
        <p:origin x="354" y="10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24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23" Type="http://schemas.openxmlformats.org/officeDocument/2006/relationships/font" Target="fonts/font14.fntdata"/><Relationship Id="rId28" Type="http://schemas.openxmlformats.org/officeDocument/2006/relationships/viewProps" Target="view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5.fntdata"/><Relationship Id="rId22" Type="http://schemas.openxmlformats.org/officeDocument/2006/relationships/font" Target="fonts/font1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600" b="1" i="0" u="none" strike="noStrike" kern="1200" spc="0" baseline="0">
                <a:solidFill>
                  <a:schemeClr val="tx1"/>
                </a:solidFill>
                <a:latin typeface="UnB Office" panose="020B06040202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pPr>
            <a:r>
              <a:rPr lang="ru-RU" sz="600" b="1">
                <a:solidFill>
                  <a:schemeClr val="tx1"/>
                </a:solidFill>
                <a:latin typeface="UnB Office" panose="020B06040202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ПРОЦЕНТ УЧЕБНЫХ ЗАВЕДЕНИЙ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1" i="0" u="none" strike="noStrike" kern="1200" spc="0" baseline="0">
              <a:solidFill>
                <a:schemeClr val="tx1"/>
              </a:solidFill>
              <a:latin typeface="UnB Office" panose="020B0604020202020204" pitchFamily="34" charset="0"/>
              <a:ea typeface="Open Sans Extrabold" panose="020B0906030804020204" pitchFamily="34" charset="0"/>
              <a:cs typeface="Open Sans Extrabold" panose="020B0906030804020204" pitchFamily="34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 учебных заведений</c:v>
                </c:pt>
              </c:strCache>
            </c:strRef>
          </c:tx>
          <c:dPt>
            <c:idx val="0"/>
            <c:bubble3D val="0"/>
            <c:explosion val="14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AE02-4A08-A5A4-EB38707B59D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927-4B3F-A932-917D5B2DB560}"/>
              </c:ext>
            </c:extLst>
          </c:dPt>
          <c:cat>
            <c:strRef>
              <c:f>Лист1!$A$2:$A$3</c:f>
              <c:strCache>
                <c:ptCount val="2"/>
                <c:pt idx="0">
                  <c:v>Использующие Minecraft</c:v>
                </c:pt>
                <c:pt idx="1">
                  <c:v>Не использующие Minecraft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25</c:v>
                </c:pt>
                <c:pt idx="1">
                  <c:v>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E02-4A08-A5A4-EB38707B59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UnB Office" panose="020B0604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600" b="1" i="0" u="none" strike="noStrike" kern="1200" spc="0" baseline="0">
                <a:solidFill>
                  <a:schemeClr val="tx1"/>
                </a:solidFill>
                <a:latin typeface="UnB Office" panose="020B06040202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pPr>
            <a:r>
              <a:rPr lang="ru-RU" sz="600" b="1" dirty="0">
                <a:solidFill>
                  <a:schemeClr val="tx1"/>
                </a:solidFill>
                <a:latin typeface="UnB Office" panose="020B06040202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ПРОЦЕНТ</a:t>
            </a:r>
            <a:r>
              <a:rPr lang="ru-RU" sz="600" b="1" baseline="0" dirty="0">
                <a:solidFill>
                  <a:schemeClr val="tx1"/>
                </a:solidFill>
                <a:latin typeface="UnB Office" panose="020B06040202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НЕ ПОДХОДЯЩЕГО ПО ДЛЯ </a:t>
            </a:r>
            <a:r>
              <a:rPr lang="en-US" sz="600" b="1" baseline="0" dirty="0">
                <a:solidFill>
                  <a:schemeClr val="tx1"/>
                </a:solidFill>
                <a:latin typeface="UnB Office" panose="020B06040202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EDUCATION EDITION</a:t>
            </a:r>
            <a:endParaRPr lang="ru-RU" sz="600" b="1" dirty="0">
              <a:solidFill>
                <a:schemeClr val="tx1"/>
              </a:solidFill>
              <a:latin typeface="UnB Office" panose="020B0604020202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1" i="0" u="none" strike="noStrike" kern="1200" spc="0" baseline="0">
              <a:solidFill>
                <a:schemeClr val="tx1"/>
              </a:solidFill>
              <a:latin typeface="UnB Office" panose="020B0604020202020204" pitchFamily="34" charset="0"/>
              <a:ea typeface="Open Sans Extrabold" panose="020B0906030804020204" pitchFamily="34" charset="0"/>
              <a:cs typeface="Open Sans Extrabold" panose="020B0906030804020204" pitchFamily="34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 НЕ ПОДХОДЯЩЕГО ПО ДЛЯ EDUCATION EDITION</c:v>
                </c:pt>
              </c:strCache>
            </c:strRef>
          </c:tx>
          <c:dPt>
            <c:idx val="0"/>
            <c:bubble3D val="0"/>
            <c:explosion val="14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FFD-43FB-AEA7-63A687EC559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FFD-43FB-AEA7-63A687EC559A}"/>
              </c:ext>
            </c:extLst>
          </c:dPt>
          <c:cat>
            <c:strRef>
              <c:f>Лист1!$A$2:$A$3</c:f>
              <c:strCache>
                <c:ptCount val="2"/>
                <c:pt idx="0">
                  <c:v>Windows 7 (Не подходит)</c:v>
                </c:pt>
                <c:pt idx="1">
                  <c:v>Windows 10/11 (Подходит)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</c:v>
                </c:pt>
                <c:pt idx="1">
                  <c:v>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FFD-43FB-AEA7-63A687EC55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UnB Office" panose="020B0604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800" b="1" i="0" u="none" strike="noStrike" kern="1200" spc="0" baseline="0">
                <a:solidFill>
                  <a:schemeClr val="tx1"/>
                </a:solidFill>
                <a:latin typeface="UnB Office" panose="020B06040202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defRPr>
            </a:pPr>
            <a:r>
              <a:rPr lang="ru-RU" sz="800" b="1" dirty="0">
                <a:solidFill>
                  <a:schemeClr val="tx1"/>
                </a:solidFill>
                <a:latin typeface="UnB Office" panose="020B06040202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ПРОЦЕНТ ВЕРСИЙ </a:t>
            </a:r>
            <a:r>
              <a:rPr lang="en-US" sz="800" b="1" dirty="0">
                <a:solidFill>
                  <a:schemeClr val="tx1"/>
                </a:solidFill>
                <a:latin typeface="UnB Office" panose="020B0604020202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WINDOWS</a:t>
            </a:r>
            <a:endParaRPr lang="ru-RU" sz="800" b="1" dirty="0">
              <a:solidFill>
                <a:schemeClr val="tx1"/>
              </a:solidFill>
              <a:latin typeface="UnB Office" panose="020B0604020202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1" i="0" u="none" strike="noStrike" kern="1200" spc="0" baseline="0">
              <a:solidFill>
                <a:schemeClr val="tx1"/>
              </a:solidFill>
              <a:latin typeface="UnB Office" panose="020B0604020202020204" pitchFamily="34" charset="0"/>
              <a:ea typeface="Open Sans Extrabold" panose="020B0906030804020204" pitchFamily="34" charset="0"/>
              <a:cs typeface="Open Sans Extrabold" panose="020B0906030804020204" pitchFamily="34" charset="0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ПРОЦЕНТ ВЕРСИЙ WINDOWS</c:v>
                </c:pt>
              </c:strCache>
            </c:strRef>
          </c:tx>
          <c:dPt>
            <c:idx val="0"/>
            <c:bubble3D val="0"/>
            <c:explosion val="14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2FFB-4AE4-80D6-6BEB622A442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2FFB-4AE4-80D6-6BEB622A4425}"/>
              </c:ext>
            </c:extLst>
          </c:dPt>
          <c:cat>
            <c:strRef>
              <c:f>Лист1!$A$2:$A$3</c:f>
              <c:strCache>
                <c:ptCount val="2"/>
                <c:pt idx="0">
                  <c:v>Windows 7</c:v>
                </c:pt>
                <c:pt idx="1">
                  <c:v>Windows 10/11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30</c:v>
                </c:pt>
                <c:pt idx="1">
                  <c:v>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2FFB-4AE4-80D6-6BEB622A44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UnB Office" panose="020B060402020202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209333550780085E-2"/>
          <c:y val="5.6637179277160887E-2"/>
          <c:w val="0.89769344683761931"/>
          <c:h val="0.7956303235348330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Лист1!$H$1</c:f>
              <c:strCache>
                <c:ptCount val="1"/>
                <c:pt idx="0">
                  <c:v>БРЕНДОВЫЙ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Лист1!$G$2:$G$10</c:f>
              <c:strCache>
                <c:ptCount val="9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</c:strCache>
            </c:strRef>
          </c:cat>
          <c:val>
            <c:numRef>
              <c:f>Лист1!$H$2:$H$10</c:f>
              <c:numCache>
                <c:formatCode>General</c:formatCode>
                <c:ptCount val="9"/>
                <c:pt idx="0">
                  <c:v>20</c:v>
                </c:pt>
                <c:pt idx="1">
                  <c:v>25</c:v>
                </c:pt>
                <c:pt idx="2">
                  <c:v>11</c:v>
                </c:pt>
                <c:pt idx="3">
                  <c:v>12</c:v>
                </c:pt>
                <c:pt idx="4">
                  <c:v>10</c:v>
                </c:pt>
                <c:pt idx="5">
                  <c:v>18</c:v>
                </c:pt>
                <c:pt idx="6">
                  <c:v>26</c:v>
                </c:pt>
                <c:pt idx="7">
                  <c:v>22</c:v>
                </c:pt>
                <c:pt idx="8">
                  <c:v>12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144C-40CB-BABB-8B6F706913F0}"/>
            </c:ext>
          </c:extLst>
        </c:ser>
        <c:ser>
          <c:idx val="1"/>
          <c:order val="1"/>
          <c:tx>
            <c:strRef>
              <c:f>Лист1!$E$1</c:f>
              <c:strCache>
                <c:ptCount val="1"/>
                <c:pt idx="0">
                  <c:v>ОБЩИЙ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Лист1!$G$2:$G$10</c:f>
              <c:strCache>
                <c:ptCount val="9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</c:strCache>
            </c:strRef>
          </c:cat>
          <c:val>
            <c:numRef>
              <c:f>Лист1!$E$2:$E$10</c:f>
              <c:numCache>
                <c:formatCode>General</c:formatCode>
                <c:ptCount val="9"/>
                <c:pt idx="0">
                  <c:v>759</c:v>
                </c:pt>
                <c:pt idx="1">
                  <c:v>1100</c:v>
                </c:pt>
                <c:pt idx="2">
                  <c:v>1441</c:v>
                </c:pt>
                <c:pt idx="3">
                  <c:v>1782</c:v>
                </c:pt>
                <c:pt idx="4">
                  <c:v>1703</c:v>
                </c:pt>
                <c:pt idx="5">
                  <c:v>1582</c:v>
                </c:pt>
                <c:pt idx="6">
                  <c:v>1441</c:v>
                </c:pt>
                <c:pt idx="7">
                  <c:v>1100</c:v>
                </c:pt>
                <c:pt idx="8">
                  <c:v>759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144C-40CB-BABB-8B6F706913F0}"/>
            </c:ext>
          </c:extLst>
        </c:ser>
        <c:ser>
          <c:idx val="2"/>
          <c:order val="2"/>
          <c:tx>
            <c:strRef>
              <c:f>Лист1!$B$1</c:f>
              <c:strCache>
                <c:ptCount val="1"/>
                <c:pt idx="0">
                  <c:v>ДОЛЯ РЫНКА АГРИГАТОРА (ПРОГНОЗ)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Лист1!$G$2:$G$10</c:f>
              <c:strCache>
                <c:ptCount val="9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7969.5</c:v>
                </c:pt>
                <c:pt idx="1">
                  <c:v>14300</c:v>
                </c:pt>
                <c:pt idx="2">
                  <c:v>8646</c:v>
                </c:pt>
                <c:pt idx="3">
                  <c:v>11583</c:v>
                </c:pt>
                <c:pt idx="4">
                  <c:v>9366.5</c:v>
                </c:pt>
                <c:pt idx="5">
                  <c:v>15029</c:v>
                </c:pt>
                <c:pt idx="6">
                  <c:v>19453.5</c:v>
                </c:pt>
                <c:pt idx="7">
                  <c:v>12650</c:v>
                </c:pt>
                <c:pt idx="8">
                  <c:v>4933.5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7-144C-40CB-BABB-8B6F706913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4536712"/>
        <c:axId val="174537096"/>
      </c:lineChart>
      <c:catAx>
        <c:axId val="1745367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4537096"/>
        <c:crosses val="autoZero"/>
        <c:auto val="1"/>
        <c:lblAlgn val="ctr"/>
        <c:lblOffset val="100"/>
        <c:noMultiLvlLbl val="0"/>
      </c:catAx>
      <c:valAx>
        <c:axId val="174537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745367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E62708F-3CF2-4E0E-9954-68F1435B9A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0D1B713-7A5B-47F0-B891-688B8A36C3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5F63A0B-B9A3-4DEA-834D-1BF8A781A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A823-ACB0-40DB-BAB8-E63163145169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F32E7AA-2718-480C-8F74-DEF72AE73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E1E6863-0827-441E-A9DA-916005776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8698-7853-4E51-BF1C-6365A90EA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319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524C58-E08C-4080-A012-47EE5CF15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5B14215C-E847-465C-B941-F5923A47FC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9350771-21B8-4253-A068-36C853E6D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A823-ACB0-40DB-BAB8-E63163145169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66A8443-A145-4522-B721-373DB602A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62E8E2F-C60B-4CD0-BB7A-CE1532CFA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8698-7853-4E51-BF1C-6365A90EA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159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7E7FC5F-6133-4BD5-9DE8-D4F35260E1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15FF0C2F-FE83-459C-BB18-A0B11B433E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6D08C0D-EAAF-4C67-A301-CD7467595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A823-ACB0-40DB-BAB8-E63163145169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139A012-D83A-4303-BCFE-3756FE5FA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FD474DB-4A0B-4E48-819F-A0ACA4DC9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8698-7853-4E51-BF1C-6365A90EA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5181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59E926-2427-4148-B574-611FE42C0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2486657-F430-467B-BA73-B4252C4DA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039344D-26E2-4E52-9A51-C30A863EC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A823-ACB0-40DB-BAB8-E63163145169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222A8DF-7FDF-47F1-A532-FE8BD28BB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6C39F7D-385C-4BD3-9AF2-7893E2087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8698-7853-4E51-BF1C-6365A90EA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76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3B8B3A-2587-4FC7-A338-9C460E074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6691217-0174-4AAC-98F9-CB3F721334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A7FD9B8-9F68-4C0D-A74C-D261F6B5D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A823-ACB0-40DB-BAB8-E63163145169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6EEC08B-D21D-4CE9-B27A-26294661D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9E664C4-F20C-4003-A305-23EB8647C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8698-7853-4E51-BF1C-6365A90EA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876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3D8B38-83EF-486A-B3B0-4231F45B3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EF71D45-95A0-414C-A5A9-1C7FA3F43F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303FF1D-CD4D-44BF-8159-F404870EB2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CCDF50D-6BAB-4858-A35F-1AD85B96E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A823-ACB0-40DB-BAB8-E63163145169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C422AD8-30AC-486A-BFAB-94ED96157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7DC2210-1D98-47C1-81BE-392237C06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8698-7853-4E51-BF1C-6365A90EA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257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8C4A60-80D2-4AE2-8D56-9A81305BE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39721C4-A85C-480E-A027-045A21FA55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60C9182-D312-4924-8852-D7A93C19A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562448A-7482-43AF-B2DE-23E07F73A8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921B7B23-1679-45E5-A584-C614725CBD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0BB05AFE-AC86-4339-83CD-77D20DCEE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A823-ACB0-40DB-BAB8-E63163145169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FFE62F37-26C7-480E-9433-D82DD035C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8810DDBF-BCCD-4A36-857A-ECFADB33F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8698-7853-4E51-BF1C-6365A90EA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3909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0C7C29-8133-4950-9D36-11AFC92A4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4FAE2DD-1250-4FC9-985A-747FA5A5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A823-ACB0-40DB-BAB8-E63163145169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4B6F553-58C8-4FB9-A88E-EF5C33A3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9F5F502-B728-4EE5-9F8A-C7833771E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8698-7853-4E51-BF1C-6365A90EA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302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9EACFDF7-78ED-432A-B100-CB0A03B2C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A823-ACB0-40DB-BAB8-E63163145169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C07E5890-25C3-4F2E-9D49-B449EEFC71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6F0B451-1D87-4890-A674-22D00BA0C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8698-7853-4E51-BF1C-6365A90EA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820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B0B4C5-F5DC-4B94-8B97-B8118DAF3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50A345D-16AF-4A99-A774-A5E95CDF4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F5AE2D3-C517-44F3-A626-31A726B6D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635AC46A-8ABA-49FB-A24D-5277FDF70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A823-ACB0-40DB-BAB8-E63163145169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A1C0C36-69CC-418F-ADE4-6B3BEE3B0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4A0EE2E-05A2-43C0-B4A0-8C50C2633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8698-7853-4E51-BF1C-6365A90EA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096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755EC7F-8672-4B26-9DF6-B743DF4ED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334BA4D1-657A-40CA-B5F7-E5E00B6890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15B0401-5DC0-4569-AE37-C930C802B4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FE31173-0758-4755-8290-4A03D5519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3A823-ACB0-40DB-BAB8-E63163145169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3EE6616-D8E5-4531-96EE-E8111CF72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65A1DFE-00F8-4B32-82B5-4281E2192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08698-7853-4E51-BF1C-6365A90EA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273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4FAF40-7F4F-4CC5-BD76-89A56B4C1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7AA1F22-CAD2-468E-AA75-3255F6C95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09F44E3-5140-49BB-B867-B5A6E8FE99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3A823-ACB0-40DB-BAB8-E63163145169}" type="datetimeFigureOut">
              <a:rPr lang="ru-RU" smtClean="0"/>
              <a:t>06.12.2023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4EBC1D3-5F2B-49B1-AC7A-2760C4B9DC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2DA16B3-E3FE-45B8-BC91-BEEF410AA7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08698-7853-4E51-BF1C-6365A90EA8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308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2071DB0-C740-4C09-8E15-6EECAD789C7A}"/>
              </a:ext>
            </a:extLst>
          </p:cNvPr>
          <p:cNvSpPr txBox="1"/>
          <p:nvPr/>
        </p:nvSpPr>
        <p:spPr>
          <a:xfrm>
            <a:off x="439426" y="749632"/>
            <a:ext cx="71674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48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MINEMODU</a:t>
            </a:r>
            <a:endParaRPr lang="en-US" sz="32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UnB Office" panose="020B0604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D</a:t>
            </a:r>
            <a:r>
              <a:rPr lang="ru-RU" dirty="0">
                <a:solidFill>
                  <a:schemeClr val="bg1"/>
                </a:solidFill>
                <a:latin typeface="UnB Office" panose="020B0604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ESKTOP-приложение для компьютеров, позволяющее с лёгкостью устанавливать обучающие модификации для игры MINECRAFT: Java </a:t>
            </a:r>
            <a:r>
              <a:rPr lang="ru-RU" dirty="0" err="1">
                <a:solidFill>
                  <a:schemeClr val="bg1"/>
                </a:solidFill>
                <a:latin typeface="UnB Office" panose="020B0604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edition</a:t>
            </a:r>
            <a:endParaRPr lang="ru-RU" dirty="0">
              <a:solidFill>
                <a:schemeClr val="bg1"/>
              </a:solidFill>
              <a:latin typeface="UnB Office" panose="020B0604020202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61B99092-B454-4784-A211-6C1140C67073}"/>
              </a:ext>
            </a:extLst>
          </p:cNvPr>
          <p:cNvGrpSpPr/>
          <p:nvPr/>
        </p:nvGrpSpPr>
        <p:grpSpPr>
          <a:xfrm>
            <a:off x="458476" y="3616960"/>
            <a:ext cx="5228472" cy="849401"/>
            <a:chOff x="504081" y="4023589"/>
            <a:chExt cx="5228472" cy="1037361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51B6C247-8D8A-45E4-B79C-A5A2266FD3FB}"/>
                </a:ext>
              </a:extLst>
            </p:cNvPr>
            <p:cNvSpPr/>
            <p:nvPr/>
          </p:nvSpPr>
          <p:spPr>
            <a:xfrm>
              <a:off x="504771" y="4023589"/>
              <a:ext cx="5227782" cy="938301"/>
            </a:xfrm>
            <a:prstGeom prst="rect">
              <a:avLst/>
            </a:prstGeom>
            <a:solidFill>
              <a:srgbClr val="DD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</a:t>
              </a:r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DF66A36E-303C-4E5A-B294-A0DB100C8754}"/>
                </a:ext>
              </a:extLst>
            </p:cNvPr>
            <p:cNvSpPr/>
            <p:nvPr/>
          </p:nvSpPr>
          <p:spPr>
            <a:xfrm>
              <a:off x="504081" y="4122649"/>
              <a:ext cx="5227782" cy="938301"/>
            </a:xfrm>
            <a:prstGeom prst="rect">
              <a:avLst/>
            </a:prstGeom>
            <a:solidFill>
              <a:srgbClr val="851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2" name="Прямоугольник 1">
              <a:extLst>
                <a:ext uri="{FF2B5EF4-FFF2-40B4-BE49-F238E27FC236}">
                  <a16:creationId xmlns:a16="http://schemas.microsoft.com/office/drawing/2014/main" xmlns="" id="{B0A41F98-B09C-4646-8715-8FFC4A65F7B7}"/>
                </a:ext>
              </a:extLst>
            </p:cNvPr>
            <p:cNvSpPr/>
            <p:nvPr/>
          </p:nvSpPr>
          <p:spPr>
            <a:xfrm>
              <a:off x="504081" y="4077044"/>
              <a:ext cx="5227782" cy="938301"/>
            </a:xfrm>
            <a:prstGeom prst="rect">
              <a:avLst/>
            </a:prstGeom>
            <a:solidFill>
              <a:srgbClr val="B723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3957B1A9-BFB4-4835-A0FD-65DEED57A3F1}"/>
                </a:ext>
              </a:extLst>
            </p:cNvPr>
            <p:cNvSpPr txBox="1"/>
            <p:nvPr/>
          </p:nvSpPr>
          <p:spPr>
            <a:xfrm>
              <a:off x="711200" y="4324305"/>
              <a:ext cx="4810645" cy="4510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БУДУЩЕЕ СОВРЕМЕННОГО ОБУЧЕНИЯ!</a:t>
              </a: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2669ACC-A758-40D7-A4A3-C1010BBAC54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447" y="200795"/>
            <a:ext cx="904127" cy="109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43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25000" sy="1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96CED81-C824-4818-AD12-41E875E983CA}"/>
              </a:ext>
            </a:extLst>
          </p:cNvPr>
          <p:cNvSpPr/>
          <p:nvPr/>
        </p:nvSpPr>
        <p:spPr>
          <a:xfrm>
            <a:off x="6422065" y="778401"/>
            <a:ext cx="5539562" cy="5824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F1A7A62-C42A-4426-A5DE-CC35113A6169}"/>
              </a:ext>
            </a:extLst>
          </p:cNvPr>
          <p:cNvSpPr txBox="1"/>
          <p:nvPr/>
        </p:nvSpPr>
        <p:spPr>
          <a:xfrm>
            <a:off x="230372" y="255181"/>
            <a:ext cx="4817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ЧТО ТАКОЕ </a:t>
            </a:r>
            <a:r>
              <a:rPr lang="en-US" sz="28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MINEMODU</a:t>
            </a:r>
            <a:endParaRPr lang="ru-RU" sz="1050" dirty="0">
              <a:solidFill>
                <a:schemeClr val="bg1"/>
              </a:solidFill>
              <a:latin typeface="UnB Office" panose="020B0604020202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0C03A6E-90A1-476A-ACEF-76689C6884DF}"/>
              </a:ext>
            </a:extLst>
          </p:cNvPr>
          <p:cNvSpPr txBox="1"/>
          <p:nvPr/>
        </p:nvSpPr>
        <p:spPr>
          <a:xfrm>
            <a:off x="230373" y="778401"/>
            <a:ext cx="609777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UnB Office" panose="020B0604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Это мод-органайзер, программа, позволяющая управлять модами на MINECRAFT: Java </a:t>
            </a:r>
            <a:r>
              <a:rPr lang="ru-RU" dirty="0" err="1">
                <a:solidFill>
                  <a:schemeClr val="bg1"/>
                </a:solidFill>
                <a:latin typeface="UnB Office" panose="020B0604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edition</a:t>
            </a:r>
            <a:r>
              <a:rPr lang="ru-RU" dirty="0">
                <a:solidFill>
                  <a:schemeClr val="bg1"/>
                </a:solidFill>
                <a:latin typeface="UnB Office" panose="020B0604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. Он улучшает взаимодействие с файлами игры, что позволяет использовать её для обучения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B22BAB4-A9B5-4D6C-93D2-36EAF62089CF}"/>
              </a:ext>
            </a:extLst>
          </p:cNvPr>
          <p:cNvSpPr txBox="1"/>
          <p:nvPr/>
        </p:nvSpPr>
        <p:spPr>
          <a:xfrm>
            <a:off x="230373" y="2267821"/>
            <a:ext cx="4047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ЗАДАЧИ ПРОЕКТА</a:t>
            </a:r>
            <a:endParaRPr lang="ru-RU" sz="1050" dirty="0">
              <a:solidFill>
                <a:schemeClr val="bg1"/>
              </a:solidFill>
              <a:latin typeface="UnB Office" panose="020B0604020202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48D30B0-FD41-48B6-AECB-34BDE9AF5C54}"/>
              </a:ext>
            </a:extLst>
          </p:cNvPr>
          <p:cNvSpPr txBox="1"/>
          <p:nvPr/>
        </p:nvSpPr>
        <p:spPr>
          <a:xfrm>
            <a:off x="230373" y="2791041"/>
            <a:ext cx="609777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UnB Office" panose="020B0604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Разработка и тестирование базовой версии </a:t>
            </a:r>
            <a:r>
              <a:rPr lang="ru-RU" sz="2000" dirty="0" err="1">
                <a:solidFill>
                  <a:schemeClr val="bg1"/>
                </a:solidFill>
                <a:latin typeface="UnB Office" panose="020B0604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модорганайзера</a:t>
            </a:r>
            <a:endParaRPr lang="ru-RU" sz="2000" dirty="0">
              <a:solidFill>
                <a:schemeClr val="bg1"/>
              </a:solidFill>
              <a:latin typeface="UnB Office" panose="020B0604020202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UnB Office" panose="020B0604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Привлечение образовательных учреждений, использующих MINECRAFT для </a:t>
            </a:r>
            <a:r>
              <a:rPr lang="ru-RU" sz="2000" dirty="0" smtClean="0">
                <a:solidFill>
                  <a:schemeClr val="bg1"/>
                </a:solidFill>
                <a:latin typeface="UnB Office" panose="020B0604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обучения: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  <a:latin typeface="UnB Office" panose="020B0604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≈ 100 объектов</a:t>
            </a:r>
            <a:endParaRPr lang="ru-RU" sz="2000" dirty="0">
              <a:solidFill>
                <a:schemeClr val="bg1"/>
              </a:solidFill>
              <a:latin typeface="UnB Office" panose="020B0604020202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UnB Office" panose="020B0604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Привлечение заинтересованных в управлении модами и создании собственных сборок: 2 миллиона пользователей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chemeClr val="bg1"/>
                </a:solidFill>
                <a:latin typeface="UnB Office" panose="020B0604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Настройка площадки </a:t>
            </a:r>
            <a:r>
              <a:rPr lang="ru-RU" sz="2000" dirty="0">
                <a:solidFill>
                  <a:schemeClr val="bg1"/>
                </a:solidFill>
                <a:latin typeface="UnB Office" panose="020B0604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для хранения пользовательских сборок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bg1"/>
                </a:solidFill>
                <a:latin typeface="UnB Office" panose="020B0604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Добавление «Премиум функций» для монетизации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1335513-79D5-4F6B-BE1C-B3F5E69F2A29}"/>
              </a:ext>
            </a:extLst>
          </p:cNvPr>
          <p:cNvSpPr txBox="1"/>
          <p:nvPr/>
        </p:nvSpPr>
        <p:spPr>
          <a:xfrm>
            <a:off x="7914115" y="255181"/>
            <a:ext cx="4047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ОПИСАНИЕ ПРОЕКТА</a:t>
            </a:r>
            <a:endParaRPr lang="ru-RU" sz="1050" dirty="0">
              <a:solidFill>
                <a:schemeClr val="bg1"/>
              </a:solidFill>
              <a:latin typeface="UnB Office" panose="020B0604020202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F356810-8BE2-4ACE-B092-EE79C8427D80}"/>
              </a:ext>
            </a:extLst>
          </p:cNvPr>
          <p:cNvSpPr txBox="1"/>
          <p:nvPr/>
        </p:nvSpPr>
        <p:spPr>
          <a:xfrm>
            <a:off x="6600537" y="855345"/>
            <a:ext cx="4416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ЦЕЛЕВЫЕ АУДИТОРИИ</a:t>
            </a:r>
            <a:endParaRPr lang="ru-RU" sz="1050" dirty="0">
              <a:latin typeface="UnB Office" panose="020B0604020202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132B270F-80B0-4655-9DFA-920178D1262C}"/>
              </a:ext>
            </a:extLst>
          </p:cNvPr>
          <p:cNvSpPr/>
          <p:nvPr/>
        </p:nvSpPr>
        <p:spPr>
          <a:xfrm>
            <a:off x="6727371" y="1660849"/>
            <a:ext cx="2108719" cy="2864498"/>
          </a:xfrm>
          <a:prstGeom prst="rect">
            <a:avLst/>
          </a:prstGeom>
          <a:blipFill dpi="0" rotWithShape="1">
            <a:blip r:embed="rId3"/>
            <a:srcRect/>
            <a:tile tx="3016250" ty="0" sx="45000" sy="45000" flip="x" algn="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84734943-ABD1-4342-B26C-EE335E2666BB}"/>
              </a:ext>
            </a:extLst>
          </p:cNvPr>
          <p:cNvSpPr/>
          <p:nvPr/>
        </p:nvSpPr>
        <p:spPr>
          <a:xfrm>
            <a:off x="9548830" y="1660849"/>
            <a:ext cx="2108719" cy="2864498"/>
          </a:xfrm>
          <a:prstGeom prst="rect">
            <a:avLst/>
          </a:prstGeom>
          <a:blipFill dpi="0" rotWithShape="1">
            <a:blip r:embed="rId4"/>
            <a:srcRect/>
            <a:tile tx="-869950" ty="0" sx="30000" sy="30000" flip="none" algn="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0CA7948-2168-479B-BEC0-8E8475D51E98}"/>
              </a:ext>
            </a:extLst>
          </p:cNvPr>
          <p:cNvSpPr txBox="1"/>
          <p:nvPr/>
        </p:nvSpPr>
        <p:spPr>
          <a:xfrm>
            <a:off x="6624730" y="4532920"/>
            <a:ext cx="25565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latin typeface="UnB Office" panose="020B0604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Образовательные учреждения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FF5C4A3-C6AC-47B5-8E02-94738FC62B04}"/>
              </a:ext>
            </a:extLst>
          </p:cNvPr>
          <p:cNvSpPr txBox="1"/>
          <p:nvPr/>
        </p:nvSpPr>
        <p:spPr>
          <a:xfrm>
            <a:off x="6600537" y="5321647"/>
            <a:ext cx="25565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UnB Office" panose="020B0604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От сотен до тысяч</a:t>
            </a:r>
          </a:p>
          <a:p>
            <a:pPr algn="ctr"/>
            <a:r>
              <a:rPr lang="ru-RU" sz="2000" dirty="0">
                <a:latin typeface="UnB Office" panose="020B0604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Пользователей в лице педагогов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95F156C-7349-4C8F-A365-3C49EED63C1E}"/>
              </a:ext>
            </a:extLst>
          </p:cNvPr>
          <p:cNvSpPr txBox="1"/>
          <p:nvPr/>
        </p:nvSpPr>
        <p:spPr>
          <a:xfrm>
            <a:off x="9191846" y="4721482"/>
            <a:ext cx="255659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latin typeface="UnB Office" panose="020B0604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Игроки </a:t>
            </a:r>
            <a:r>
              <a:rPr lang="en-US" sz="2000" b="1" dirty="0">
                <a:latin typeface="UnB Office" panose="020B0604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Minecraft</a:t>
            </a:r>
            <a:endParaRPr lang="ru-RU" sz="2000" b="1" dirty="0">
              <a:latin typeface="UnB Office" panose="020B0604020202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B5C6882-7E7C-4589-87A7-A6C94F5D5C15}"/>
              </a:ext>
            </a:extLst>
          </p:cNvPr>
          <p:cNvSpPr txBox="1"/>
          <p:nvPr/>
        </p:nvSpPr>
        <p:spPr>
          <a:xfrm>
            <a:off x="9191846" y="5321646"/>
            <a:ext cx="25565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UnB Office" panose="020B0604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От десятков тысяч до нескольких сотен тысяч</a:t>
            </a:r>
          </a:p>
        </p:txBody>
      </p:sp>
    </p:spTree>
    <p:extLst>
      <p:ext uri="{BB962C8B-B14F-4D97-AF65-F5344CB8AC3E}">
        <p14:creationId xmlns:p14="http://schemas.microsoft.com/office/powerpoint/2010/main" val="31311030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25000" sy="1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96CED81-C824-4818-AD12-41E875E983CA}"/>
              </a:ext>
            </a:extLst>
          </p:cNvPr>
          <p:cNvSpPr/>
          <p:nvPr/>
        </p:nvSpPr>
        <p:spPr>
          <a:xfrm>
            <a:off x="851518" y="1248033"/>
            <a:ext cx="10488964" cy="52241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1335513-79D5-4F6B-BE1C-B3F5E69F2A29}"/>
              </a:ext>
            </a:extLst>
          </p:cNvPr>
          <p:cNvSpPr txBox="1"/>
          <p:nvPr/>
        </p:nvSpPr>
        <p:spPr>
          <a:xfrm>
            <a:off x="6007608" y="255181"/>
            <a:ext cx="5954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СОСТАВЛЯЮЩИЕ ПРОЕКТА</a:t>
            </a:r>
            <a:endParaRPr lang="ru-RU" sz="1050" dirty="0">
              <a:solidFill>
                <a:schemeClr val="bg1"/>
              </a:solidFill>
              <a:latin typeface="UnB Office" panose="020B0604020202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xmlns="" id="{76AB4E77-A604-4D46-A728-24E66DC3494E}"/>
              </a:ext>
            </a:extLst>
          </p:cNvPr>
          <p:cNvGrpSpPr/>
          <p:nvPr/>
        </p:nvGrpSpPr>
        <p:grpSpPr>
          <a:xfrm>
            <a:off x="1435273" y="1852327"/>
            <a:ext cx="9321455" cy="3757640"/>
            <a:chOff x="1753669" y="1951181"/>
            <a:chExt cx="9321455" cy="3757640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xmlns="" id="{0092A1D0-8AB1-4413-BEC1-5DE6E17D035D}"/>
                </a:ext>
              </a:extLst>
            </p:cNvPr>
            <p:cNvGrpSpPr/>
            <p:nvPr/>
          </p:nvGrpSpPr>
          <p:grpSpPr>
            <a:xfrm>
              <a:off x="6790605" y="1951182"/>
              <a:ext cx="4284519" cy="3757639"/>
              <a:chOff x="689204" y="1339653"/>
              <a:chExt cx="4284519" cy="3757639"/>
            </a:xfrm>
          </p:grpSpPr>
          <p:grpSp>
            <p:nvGrpSpPr>
              <p:cNvPr id="8" name="Группа 7">
                <a:extLst>
                  <a:ext uri="{FF2B5EF4-FFF2-40B4-BE49-F238E27FC236}">
                    <a16:creationId xmlns:a16="http://schemas.microsoft.com/office/drawing/2014/main" xmlns="" id="{B8E7A95C-AA1F-4964-AEB9-9B02CCD25370}"/>
                  </a:ext>
                </a:extLst>
              </p:cNvPr>
              <p:cNvGrpSpPr/>
              <p:nvPr/>
            </p:nvGrpSpPr>
            <p:grpSpPr>
              <a:xfrm>
                <a:off x="689204" y="1339653"/>
                <a:ext cx="4284519" cy="3757639"/>
                <a:chOff x="689204" y="1339653"/>
                <a:chExt cx="4284519" cy="3757639"/>
              </a:xfrm>
            </p:grpSpPr>
            <p:sp>
              <p:nvSpPr>
                <p:cNvPr id="20" name="Прямоугольник 19">
                  <a:extLst>
                    <a:ext uri="{FF2B5EF4-FFF2-40B4-BE49-F238E27FC236}">
                      <a16:creationId xmlns:a16="http://schemas.microsoft.com/office/drawing/2014/main" xmlns="" id="{2DEABD63-85E4-44B9-9208-7CD22B0128E4}"/>
                    </a:ext>
                  </a:extLst>
                </p:cNvPr>
                <p:cNvSpPr/>
                <p:nvPr/>
              </p:nvSpPr>
              <p:spPr>
                <a:xfrm>
                  <a:off x="689206" y="1339653"/>
                  <a:ext cx="4284517" cy="3757639"/>
                </a:xfrm>
                <a:prstGeom prst="rect">
                  <a:avLst/>
                </a:prstGeom>
                <a:blipFill dpi="0" rotWithShape="1">
                  <a:blip r:embed="rId3"/>
                  <a:srcRect/>
                  <a:tile tx="-2292350" ty="44450" sx="16000" sy="16000" flip="none" algn="l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4" name="Прямоугольник 3">
                  <a:extLst>
                    <a:ext uri="{FF2B5EF4-FFF2-40B4-BE49-F238E27FC236}">
                      <a16:creationId xmlns:a16="http://schemas.microsoft.com/office/drawing/2014/main" xmlns="" id="{5FBAA835-DB47-4876-98C3-5F9BEE6CF88A}"/>
                    </a:ext>
                  </a:extLst>
                </p:cNvPr>
                <p:cNvSpPr/>
                <p:nvPr/>
              </p:nvSpPr>
              <p:spPr>
                <a:xfrm>
                  <a:off x="689204" y="3120966"/>
                  <a:ext cx="4272165" cy="1976326"/>
                </a:xfrm>
                <a:prstGeom prst="rect">
                  <a:avLst/>
                </a:prstGeom>
                <a:solidFill>
                  <a:schemeClr val="tx1">
                    <a:lumMod val="95000"/>
                    <a:lumOff val="5000"/>
                    <a:alpha val="77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xmlns="" id="{60CA7948-2168-479B-BEC0-8E8475D51E98}"/>
                    </a:ext>
                  </a:extLst>
                </p:cNvPr>
                <p:cNvSpPr txBox="1"/>
                <p:nvPr/>
              </p:nvSpPr>
              <p:spPr>
                <a:xfrm>
                  <a:off x="689204" y="3577353"/>
                  <a:ext cx="4272163" cy="70788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2000" b="1" dirty="0">
                      <a:solidFill>
                        <a:schemeClr val="bg1"/>
                      </a:solidFill>
                      <a:latin typeface="UnB Office" panose="020B0604020202020204" pitchFamily="34" charset="0"/>
                      <a:ea typeface="Open Sans Semibold" panose="020B0706030804020204" pitchFamily="34" charset="0"/>
                      <a:cs typeface="Open Sans Semibold" panose="020B0706030804020204" pitchFamily="34" charset="0"/>
                    </a:rPr>
                    <a:t>ПЛАТФОРМА ПОЛЬЗОВАТЕЛЬСКИХ СБОРОК</a:t>
                  </a: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xmlns="" id="{4FF5C4A3-C6AC-47B5-8E02-94738FC62B04}"/>
                    </a:ext>
                  </a:extLst>
                </p:cNvPr>
                <p:cNvSpPr txBox="1"/>
                <p:nvPr/>
              </p:nvSpPr>
              <p:spPr>
                <a:xfrm>
                  <a:off x="689205" y="4272735"/>
                  <a:ext cx="4272163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dirty="0">
                      <a:solidFill>
                        <a:schemeClr val="bg1"/>
                      </a:solidFill>
                      <a:latin typeface="UnB Office" panose="020B0604020202020204" pitchFamily="34" charset="0"/>
                      <a:ea typeface="Open Sans Semibold" panose="020B0706030804020204" pitchFamily="34" charset="0"/>
                      <a:cs typeface="Open Sans Semibold" panose="020B0706030804020204" pitchFamily="34" charset="0"/>
                    </a:rPr>
                    <a:t>Место где пользователи смогут хранить и делиться своими сборками</a:t>
                  </a:r>
                </a:p>
              </p:txBody>
            </p:sp>
            <p:sp>
              <p:nvSpPr>
                <p:cNvPr id="5" name="Прямоугольник 4">
                  <a:extLst>
                    <a:ext uri="{FF2B5EF4-FFF2-40B4-BE49-F238E27FC236}">
                      <a16:creationId xmlns:a16="http://schemas.microsoft.com/office/drawing/2014/main" xmlns="" id="{CB3857CE-D9B2-446A-82D3-9DF83D83A719}"/>
                    </a:ext>
                  </a:extLst>
                </p:cNvPr>
                <p:cNvSpPr/>
                <p:nvPr/>
              </p:nvSpPr>
              <p:spPr>
                <a:xfrm>
                  <a:off x="819675" y="2892772"/>
                  <a:ext cx="1846926" cy="4563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200" b="1" dirty="0">
                      <a:solidFill>
                        <a:schemeClr val="tx1"/>
                      </a:solidFill>
                      <a:latin typeface="UnB Office" panose="020B0604020202020204" pitchFamily="34" charset="0"/>
                    </a:rPr>
                    <a:t>ИГРОКИ</a:t>
                  </a:r>
                </a:p>
              </p:txBody>
            </p:sp>
          </p:grpSp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xmlns="" id="{F64792E5-A29B-44C8-AF7A-368309DD4144}"/>
                  </a:ext>
                </a:extLst>
              </p:cNvPr>
              <p:cNvSpPr/>
              <p:nvPr/>
            </p:nvSpPr>
            <p:spPr>
              <a:xfrm>
                <a:off x="2946110" y="2892772"/>
                <a:ext cx="1846926" cy="4563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ru-RU" sz="1000" b="1" dirty="0">
                    <a:solidFill>
                      <a:prstClr val="black"/>
                    </a:solidFill>
                    <a:latin typeface="UnB Office" panose="020B0604020202020204" pitchFamily="34" charset="0"/>
                  </a:rPr>
                  <a:t>ОБРАЗОВАТЕЛЬНЫЕ УЧРЕЖДЕНИЯ</a:t>
                </a:r>
              </a:p>
            </p:txBody>
          </p:sp>
        </p:grpSp>
        <p:grpSp>
          <p:nvGrpSpPr>
            <p:cNvPr id="30" name="Группа 29">
              <a:extLst>
                <a:ext uri="{FF2B5EF4-FFF2-40B4-BE49-F238E27FC236}">
                  <a16:creationId xmlns:a16="http://schemas.microsoft.com/office/drawing/2014/main" xmlns="" id="{55F83ADC-54CC-48BF-880B-9FE816FAEC69}"/>
                </a:ext>
              </a:extLst>
            </p:cNvPr>
            <p:cNvGrpSpPr/>
            <p:nvPr/>
          </p:nvGrpSpPr>
          <p:grpSpPr>
            <a:xfrm>
              <a:off x="1753669" y="1951181"/>
              <a:ext cx="4284519" cy="3757639"/>
              <a:chOff x="689204" y="1339653"/>
              <a:chExt cx="4284519" cy="3757639"/>
            </a:xfrm>
          </p:grpSpPr>
          <p:grpSp>
            <p:nvGrpSpPr>
              <p:cNvPr id="31" name="Группа 30">
                <a:extLst>
                  <a:ext uri="{FF2B5EF4-FFF2-40B4-BE49-F238E27FC236}">
                    <a16:creationId xmlns:a16="http://schemas.microsoft.com/office/drawing/2014/main" xmlns="" id="{0EF31D08-0757-44DB-91C9-D2F8CFDC03DC}"/>
                  </a:ext>
                </a:extLst>
              </p:cNvPr>
              <p:cNvGrpSpPr/>
              <p:nvPr/>
            </p:nvGrpSpPr>
            <p:grpSpPr>
              <a:xfrm>
                <a:off x="689204" y="1339653"/>
                <a:ext cx="4284519" cy="3757639"/>
                <a:chOff x="689204" y="1339653"/>
                <a:chExt cx="4284519" cy="3757639"/>
              </a:xfrm>
            </p:grpSpPr>
            <p:sp>
              <p:nvSpPr>
                <p:cNvPr id="33" name="Прямоугольник 32">
                  <a:extLst>
                    <a:ext uri="{FF2B5EF4-FFF2-40B4-BE49-F238E27FC236}">
                      <a16:creationId xmlns:a16="http://schemas.microsoft.com/office/drawing/2014/main" xmlns="" id="{CD365F47-BD9A-4B51-BF8C-DB88129AD2D2}"/>
                    </a:ext>
                  </a:extLst>
                </p:cNvPr>
                <p:cNvSpPr/>
                <p:nvPr/>
              </p:nvSpPr>
              <p:spPr>
                <a:xfrm>
                  <a:off x="689206" y="1339653"/>
                  <a:ext cx="4284517" cy="3757639"/>
                </a:xfrm>
                <a:prstGeom prst="rect">
                  <a:avLst/>
                </a:prstGeom>
                <a:blipFill dpi="0" rotWithShape="1">
                  <a:blip r:embed="rId4"/>
                  <a:srcRect/>
                  <a:tile tx="0" ty="0" sx="12000" sy="12000" flip="none" algn="ctr"/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4" name="Прямоугольник 33">
                  <a:extLst>
                    <a:ext uri="{FF2B5EF4-FFF2-40B4-BE49-F238E27FC236}">
                      <a16:creationId xmlns:a16="http://schemas.microsoft.com/office/drawing/2014/main" xmlns="" id="{4507F6CE-A9CD-43DC-814A-93B0ED9E6A75}"/>
                    </a:ext>
                  </a:extLst>
                </p:cNvPr>
                <p:cNvSpPr/>
                <p:nvPr/>
              </p:nvSpPr>
              <p:spPr>
                <a:xfrm>
                  <a:off x="689204" y="3120966"/>
                  <a:ext cx="4272165" cy="1976326"/>
                </a:xfrm>
                <a:prstGeom prst="rect">
                  <a:avLst/>
                </a:prstGeom>
                <a:solidFill>
                  <a:schemeClr val="tx1">
                    <a:lumMod val="95000"/>
                    <a:lumOff val="5000"/>
                    <a:alpha val="77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xmlns="" id="{EC06C9F0-591B-4C3E-9F00-F3F1E51FB1C9}"/>
                    </a:ext>
                  </a:extLst>
                </p:cNvPr>
                <p:cNvSpPr txBox="1"/>
                <p:nvPr/>
              </p:nvSpPr>
              <p:spPr>
                <a:xfrm>
                  <a:off x="689204" y="3577353"/>
                  <a:ext cx="4272163" cy="40011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2000" b="1" dirty="0">
                      <a:solidFill>
                        <a:schemeClr val="bg1"/>
                      </a:solidFill>
                      <a:latin typeface="UnB Office" panose="020B0604020202020204" pitchFamily="34" charset="0"/>
                      <a:ea typeface="Open Sans Semibold" panose="020B0706030804020204" pitchFamily="34" charset="0"/>
                      <a:cs typeface="Open Sans Semibold" panose="020B0706030804020204" pitchFamily="34" charset="0"/>
                    </a:rPr>
                    <a:t>МОДОРГАНАЙЗЕР</a:t>
                  </a:r>
                </a:p>
              </p:txBody>
            </p:sp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xmlns="" id="{0A876DEC-3AF1-46DD-939C-E343C4F7C2D1}"/>
                    </a:ext>
                  </a:extLst>
                </p:cNvPr>
                <p:cNvSpPr txBox="1"/>
                <p:nvPr/>
              </p:nvSpPr>
              <p:spPr>
                <a:xfrm>
                  <a:off x="689204" y="4075712"/>
                  <a:ext cx="4272163" cy="92333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dirty="0">
                      <a:solidFill>
                        <a:schemeClr val="bg1"/>
                      </a:solidFill>
                      <a:latin typeface="UnB Office" panose="020B0604020202020204" pitchFamily="34" charset="0"/>
                      <a:ea typeface="Open Sans Semibold" panose="020B0706030804020204" pitchFamily="34" charset="0"/>
                      <a:cs typeface="Open Sans Semibold" panose="020B0706030804020204" pitchFamily="34" charset="0"/>
                    </a:rPr>
                    <a:t>Приложение, позволяющее управлять модами и пользоваться платформой</a:t>
                  </a:r>
                </a:p>
              </p:txBody>
            </p:sp>
            <p:sp>
              <p:nvSpPr>
                <p:cNvPr id="37" name="Прямоугольник 36">
                  <a:extLst>
                    <a:ext uri="{FF2B5EF4-FFF2-40B4-BE49-F238E27FC236}">
                      <a16:creationId xmlns:a16="http://schemas.microsoft.com/office/drawing/2014/main" xmlns="" id="{1B2F779E-2210-470B-9F00-26F7F9C09DD6}"/>
                    </a:ext>
                  </a:extLst>
                </p:cNvPr>
                <p:cNvSpPr/>
                <p:nvPr/>
              </p:nvSpPr>
              <p:spPr>
                <a:xfrm>
                  <a:off x="819675" y="2892772"/>
                  <a:ext cx="1846926" cy="456387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sz="1200" b="1" dirty="0">
                      <a:solidFill>
                        <a:schemeClr val="tx1"/>
                      </a:solidFill>
                      <a:latin typeface="UnB Office" panose="020B0604020202020204" pitchFamily="34" charset="0"/>
                    </a:rPr>
                    <a:t>ИГРОКИ</a:t>
                  </a:r>
                </a:p>
              </p:txBody>
            </p:sp>
          </p:grpSp>
          <p:sp>
            <p:nvSpPr>
              <p:cNvPr id="32" name="Прямоугольник 31">
                <a:extLst>
                  <a:ext uri="{FF2B5EF4-FFF2-40B4-BE49-F238E27FC236}">
                    <a16:creationId xmlns:a16="http://schemas.microsoft.com/office/drawing/2014/main" xmlns="" id="{8B18D1AF-BA14-4B1D-BAE0-8A1A01E550C9}"/>
                  </a:ext>
                </a:extLst>
              </p:cNvPr>
              <p:cNvSpPr/>
              <p:nvPr/>
            </p:nvSpPr>
            <p:spPr>
              <a:xfrm>
                <a:off x="2946110" y="2892772"/>
                <a:ext cx="1846926" cy="4563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ru-RU" sz="1000" b="1" dirty="0" smtClean="0">
                    <a:solidFill>
                      <a:schemeClr val="tx1"/>
                    </a:solidFill>
                    <a:latin typeface="UnB Office" panose="020B0604020202020204" pitchFamily="34" charset="0"/>
                  </a:rPr>
                  <a:t>ОБРАЗОВАТЕЛЬНЫЕ </a:t>
                </a:r>
                <a:r>
                  <a:rPr lang="ru-RU" sz="1000" b="1" dirty="0">
                    <a:solidFill>
                      <a:schemeClr val="tx1"/>
                    </a:solidFill>
                    <a:latin typeface="UnB Office" panose="020B0604020202020204" pitchFamily="34" charset="0"/>
                  </a:rPr>
                  <a:t>УЧРЕЖДЕНИЯ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630410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2304292-B363-434E-8B7B-99C911219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8477" cy="12851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1335513-79D5-4F6B-BE1C-B3F5E69F2A29}"/>
              </a:ext>
            </a:extLst>
          </p:cNvPr>
          <p:cNvSpPr txBox="1"/>
          <p:nvPr/>
        </p:nvSpPr>
        <p:spPr>
          <a:xfrm>
            <a:off x="978408" y="1120943"/>
            <a:ext cx="11213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ЦЕНОСТЬ ПРОЕКТА ДЛЯ </a:t>
            </a:r>
            <a:r>
              <a:rPr lang="ru-RU" sz="2800" dirty="0" smtClean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ОБРАЗОВАТЕЛЬНЫХ </a:t>
            </a:r>
            <a:r>
              <a:rPr lang="ru-RU" sz="28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УЧРЕЖДЕНИЙ</a:t>
            </a:r>
            <a:endParaRPr lang="ru-RU" sz="1050" dirty="0">
              <a:latin typeface="UnB Office" panose="020B0604020202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xmlns="" id="{A653E4E1-F82A-4274-88D6-2471F3FB5A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88078745"/>
              </p:ext>
            </p:extLst>
          </p:nvPr>
        </p:nvGraphicFramePr>
        <p:xfrm>
          <a:off x="9750513" y="5531673"/>
          <a:ext cx="2395768" cy="1317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6" name="Диаграмма 25">
            <a:extLst>
              <a:ext uri="{FF2B5EF4-FFF2-40B4-BE49-F238E27FC236}">
                <a16:creationId xmlns:a16="http://schemas.microsoft.com/office/drawing/2014/main" xmlns="" id="{7D4FCF99-6D49-45C0-A328-1DAA18C130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713076"/>
              </p:ext>
            </p:extLst>
          </p:nvPr>
        </p:nvGraphicFramePr>
        <p:xfrm>
          <a:off x="9750513" y="4226961"/>
          <a:ext cx="2395768" cy="1313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BD2CF37C-9761-4780-BEC4-7567BF199332}"/>
              </a:ext>
            </a:extLst>
          </p:cNvPr>
          <p:cNvGrpSpPr/>
          <p:nvPr/>
        </p:nvGrpSpPr>
        <p:grpSpPr>
          <a:xfrm>
            <a:off x="200698" y="1887478"/>
            <a:ext cx="11790603" cy="4596330"/>
            <a:chOff x="200699" y="3215356"/>
            <a:chExt cx="11790603" cy="4596330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xmlns="" id="{E5F848B3-32A0-413F-94B0-BE04D22E466D}"/>
                </a:ext>
              </a:extLst>
            </p:cNvPr>
            <p:cNvGrpSpPr/>
            <p:nvPr/>
          </p:nvGrpSpPr>
          <p:grpSpPr>
            <a:xfrm>
              <a:off x="200699" y="3215356"/>
              <a:ext cx="11790603" cy="2256847"/>
              <a:chOff x="347265" y="4327876"/>
              <a:chExt cx="11790603" cy="2256847"/>
            </a:xfrm>
          </p:grpSpPr>
          <p:grpSp>
            <p:nvGrpSpPr>
              <p:cNvPr id="27" name="Группа 26">
                <a:extLst>
                  <a:ext uri="{FF2B5EF4-FFF2-40B4-BE49-F238E27FC236}">
                    <a16:creationId xmlns:a16="http://schemas.microsoft.com/office/drawing/2014/main" xmlns="" id="{D161B8BE-0499-4D09-87BA-00E969B5777F}"/>
                  </a:ext>
                </a:extLst>
              </p:cNvPr>
              <p:cNvGrpSpPr/>
              <p:nvPr/>
            </p:nvGrpSpPr>
            <p:grpSpPr>
              <a:xfrm>
                <a:off x="347265" y="4327876"/>
                <a:ext cx="3347405" cy="849401"/>
                <a:chOff x="504081" y="4023589"/>
                <a:chExt cx="5228472" cy="1037361"/>
              </a:xfrm>
            </p:grpSpPr>
            <p:sp>
              <p:nvSpPr>
                <p:cNvPr id="38" name="Прямоугольник 37">
                  <a:extLst>
                    <a:ext uri="{FF2B5EF4-FFF2-40B4-BE49-F238E27FC236}">
                      <a16:creationId xmlns:a16="http://schemas.microsoft.com/office/drawing/2014/main" xmlns="" id="{D73D4297-2783-4D8B-9956-A99EF9B3DCCB}"/>
                    </a:ext>
                  </a:extLst>
                </p:cNvPr>
                <p:cNvSpPr/>
                <p:nvPr/>
              </p:nvSpPr>
              <p:spPr>
                <a:xfrm>
                  <a:off x="504771" y="4023589"/>
                  <a:ext cx="5227782" cy="938301"/>
                </a:xfrm>
                <a:prstGeom prst="rect">
                  <a:avLst/>
                </a:prstGeom>
                <a:solidFill>
                  <a:srgbClr val="DD4B7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dirty="0"/>
                    <a:t> </a:t>
                  </a:r>
                </a:p>
              </p:txBody>
            </p:sp>
            <p:sp>
              <p:nvSpPr>
                <p:cNvPr id="39" name="Прямоугольник 38">
                  <a:extLst>
                    <a:ext uri="{FF2B5EF4-FFF2-40B4-BE49-F238E27FC236}">
                      <a16:creationId xmlns:a16="http://schemas.microsoft.com/office/drawing/2014/main" xmlns="" id="{71E69CAF-D777-440C-8727-13F3C16F1DFE}"/>
                    </a:ext>
                  </a:extLst>
                </p:cNvPr>
                <p:cNvSpPr/>
                <p:nvPr/>
              </p:nvSpPr>
              <p:spPr>
                <a:xfrm>
                  <a:off x="504081" y="4122649"/>
                  <a:ext cx="5227782" cy="938301"/>
                </a:xfrm>
                <a:prstGeom prst="rect">
                  <a:avLst/>
                </a:prstGeom>
                <a:solidFill>
                  <a:srgbClr val="8519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40" name="Прямоугольник 39">
                  <a:extLst>
                    <a:ext uri="{FF2B5EF4-FFF2-40B4-BE49-F238E27FC236}">
                      <a16:creationId xmlns:a16="http://schemas.microsoft.com/office/drawing/2014/main" xmlns="" id="{2C804BA8-A207-49B2-B93E-95A02057332B}"/>
                    </a:ext>
                  </a:extLst>
                </p:cNvPr>
                <p:cNvSpPr/>
                <p:nvPr/>
              </p:nvSpPr>
              <p:spPr>
                <a:xfrm>
                  <a:off x="504081" y="4077044"/>
                  <a:ext cx="5227782" cy="938301"/>
                </a:xfrm>
                <a:prstGeom prst="rect">
                  <a:avLst/>
                </a:prstGeom>
                <a:solidFill>
                  <a:srgbClr val="B7234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xmlns="" id="{307DA1A6-606F-4EDD-8BAA-EBFCCA53904F}"/>
                    </a:ext>
                  </a:extLst>
                </p:cNvPr>
                <p:cNvSpPr txBox="1"/>
                <p:nvPr/>
              </p:nvSpPr>
              <p:spPr>
                <a:xfrm>
                  <a:off x="711200" y="4324305"/>
                  <a:ext cx="4810645" cy="4510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dirty="0">
                      <a:solidFill>
                        <a:schemeClr val="bg1"/>
                      </a:solidFill>
                      <a:latin typeface="Open Sans Extrabold" panose="020B0906030804020204" pitchFamily="34" charset="0"/>
                      <a:ea typeface="Open Sans Extrabold" panose="020B0906030804020204" pitchFamily="34" charset="0"/>
                      <a:cs typeface="Open Sans Extrabold" panose="020B0906030804020204" pitchFamily="34" charset="0"/>
                    </a:rPr>
                    <a:t>УЛУЧШЕНИЕ ОБУЧЕНИЯ</a:t>
                  </a:r>
                </a:p>
              </p:txBody>
            </p:sp>
          </p:grp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CB734C11-9ACA-42A9-BD02-F268FC0DA00C}"/>
                  </a:ext>
                </a:extLst>
              </p:cNvPr>
              <p:cNvSpPr txBox="1"/>
              <p:nvPr/>
            </p:nvSpPr>
            <p:spPr>
              <a:xfrm>
                <a:off x="347265" y="5261284"/>
                <a:ext cx="3346963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1600" dirty="0">
                    <a:latin typeface="UnB Office" panose="020B0604020202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Использование мод-органайзера позволяет учителям создавать учебные сценарии с помощью модов, расширяя возможности обучения</a:t>
                </a:r>
              </a:p>
            </p:txBody>
          </p:sp>
          <p:grpSp>
            <p:nvGrpSpPr>
              <p:cNvPr id="43" name="Группа 42">
                <a:extLst>
                  <a:ext uri="{FF2B5EF4-FFF2-40B4-BE49-F238E27FC236}">
                    <a16:creationId xmlns:a16="http://schemas.microsoft.com/office/drawing/2014/main" xmlns="" id="{C59FBAD6-81F3-4728-B5DF-EA7BA6854307}"/>
                  </a:ext>
                </a:extLst>
              </p:cNvPr>
              <p:cNvGrpSpPr/>
              <p:nvPr/>
            </p:nvGrpSpPr>
            <p:grpSpPr>
              <a:xfrm>
                <a:off x="3893860" y="4327876"/>
                <a:ext cx="4219916" cy="849401"/>
                <a:chOff x="504081" y="4023589"/>
                <a:chExt cx="5228472" cy="1037361"/>
              </a:xfrm>
            </p:grpSpPr>
            <p:sp>
              <p:nvSpPr>
                <p:cNvPr id="44" name="Прямоугольник 43">
                  <a:extLst>
                    <a:ext uri="{FF2B5EF4-FFF2-40B4-BE49-F238E27FC236}">
                      <a16:creationId xmlns:a16="http://schemas.microsoft.com/office/drawing/2014/main" xmlns="" id="{5F67A7F1-7C34-4CC7-A9EF-BA99CD013D28}"/>
                    </a:ext>
                  </a:extLst>
                </p:cNvPr>
                <p:cNvSpPr/>
                <p:nvPr/>
              </p:nvSpPr>
              <p:spPr>
                <a:xfrm>
                  <a:off x="504771" y="4023589"/>
                  <a:ext cx="5227782" cy="938301"/>
                </a:xfrm>
                <a:prstGeom prst="rect">
                  <a:avLst/>
                </a:prstGeom>
                <a:solidFill>
                  <a:srgbClr val="DD4B7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dirty="0"/>
                    <a:t> </a:t>
                  </a:r>
                </a:p>
              </p:txBody>
            </p:sp>
            <p:sp>
              <p:nvSpPr>
                <p:cNvPr id="45" name="Прямоугольник 44">
                  <a:extLst>
                    <a:ext uri="{FF2B5EF4-FFF2-40B4-BE49-F238E27FC236}">
                      <a16:creationId xmlns:a16="http://schemas.microsoft.com/office/drawing/2014/main" xmlns="" id="{187DE45B-A543-474F-9FA5-B34A2FA03467}"/>
                    </a:ext>
                  </a:extLst>
                </p:cNvPr>
                <p:cNvSpPr/>
                <p:nvPr/>
              </p:nvSpPr>
              <p:spPr>
                <a:xfrm>
                  <a:off x="504081" y="4122649"/>
                  <a:ext cx="5227782" cy="938301"/>
                </a:xfrm>
                <a:prstGeom prst="rect">
                  <a:avLst/>
                </a:prstGeom>
                <a:solidFill>
                  <a:srgbClr val="8519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47" name="Прямоугольник 46">
                  <a:extLst>
                    <a:ext uri="{FF2B5EF4-FFF2-40B4-BE49-F238E27FC236}">
                      <a16:creationId xmlns:a16="http://schemas.microsoft.com/office/drawing/2014/main" xmlns="" id="{A78E2281-4231-461E-9598-704C5B4D0594}"/>
                    </a:ext>
                  </a:extLst>
                </p:cNvPr>
                <p:cNvSpPr/>
                <p:nvPr/>
              </p:nvSpPr>
              <p:spPr>
                <a:xfrm>
                  <a:off x="504081" y="4077044"/>
                  <a:ext cx="5227782" cy="938301"/>
                </a:xfrm>
                <a:prstGeom prst="rect">
                  <a:avLst/>
                </a:prstGeom>
                <a:solidFill>
                  <a:srgbClr val="B7234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xmlns="" id="{C93E2CE3-4E75-4344-9481-FB507D59D760}"/>
                    </a:ext>
                  </a:extLst>
                </p:cNvPr>
                <p:cNvSpPr txBox="1"/>
                <p:nvPr/>
              </p:nvSpPr>
              <p:spPr>
                <a:xfrm>
                  <a:off x="711200" y="4324305"/>
                  <a:ext cx="4810645" cy="7141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600" dirty="0">
                      <a:solidFill>
                        <a:schemeClr val="bg1"/>
                      </a:solidFill>
                      <a:latin typeface="Open Sans Extrabold" panose="020B0906030804020204" pitchFamily="34" charset="0"/>
                      <a:ea typeface="Open Sans Extrabold" panose="020B0906030804020204" pitchFamily="34" charset="0"/>
                      <a:cs typeface="Open Sans Extrabold" panose="020B0906030804020204" pitchFamily="34" charset="0"/>
                    </a:rPr>
                    <a:t>РАЗВИТИЕ ТВОРЧЕСКИХ НАВЫКОВ</a:t>
                  </a: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C7FDFC08-CD09-4EE3-87A7-3A36659FCED9}"/>
                  </a:ext>
                </a:extLst>
              </p:cNvPr>
              <p:cNvSpPr txBox="1"/>
              <p:nvPr/>
            </p:nvSpPr>
            <p:spPr>
              <a:xfrm>
                <a:off x="3893860" y="5261284"/>
                <a:ext cx="4219359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1600" dirty="0">
                    <a:latin typeface="UnB Office" panose="020B0604020202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Мод-органайзер позволяет студентам/школьникам создавать собственные мод-сборки, развивая их творческие и программные навыки</a:t>
                </a:r>
              </a:p>
            </p:txBody>
          </p:sp>
          <p:grpSp>
            <p:nvGrpSpPr>
              <p:cNvPr id="56" name="Группа 55">
                <a:extLst>
                  <a:ext uri="{FF2B5EF4-FFF2-40B4-BE49-F238E27FC236}">
                    <a16:creationId xmlns:a16="http://schemas.microsoft.com/office/drawing/2014/main" xmlns="" id="{72A765EB-41A7-41D8-B939-6819297AFC21}"/>
                  </a:ext>
                </a:extLst>
              </p:cNvPr>
              <p:cNvGrpSpPr/>
              <p:nvPr/>
            </p:nvGrpSpPr>
            <p:grpSpPr>
              <a:xfrm>
                <a:off x="8279828" y="4327876"/>
                <a:ext cx="3858040" cy="849401"/>
                <a:chOff x="504081" y="4023589"/>
                <a:chExt cx="4780741" cy="1037361"/>
              </a:xfrm>
            </p:grpSpPr>
            <p:sp>
              <p:nvSpPr>
                <p:cNvPr id="57" name="Прямоугольник 56">
                  <a:extLst>
                    <a:ext uri="{FF2B5EF4-FFF2-40B4-BE49-F238E27FC236}">
                      <a16:creationId xmlns:a16="http://schemas.microsoft.com/office/drawing/2014/main" xmlns="" id="{805A3381-B501-4BD3-9656-04929EEB8AEE}"/>
                    </a:ext>
                  </a:extLst>
                </p:cNvPr>
                <p:cNvSpPr/>
                <p:nvPr/>
              </p:nvSpPr>
              <p:spPr>
                <a:xfrm>
                  <a:off x="504771" y="4023589"/>
                  <a:ext cx="4762298" cy="938301"/>
                </a:xfrm>
                <a:prstGeom prst="rect">
                  <a:avLst/>
                </a:prstGeom>
                <a:solidFill>
                  <a:srgbClr val="DD4B7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dirty="0"/>
                    <a:t> </a:t>
                  </a:r>
                </a:p>
              </p:txBody>
            </p:sp>
            <p:sp>
              <p:nvSpPr>
                <p:cNvPr id="58" name="Прямоугольник 57">
                  <a:extLst>
                    <a:ext uri="{FF2B5EF4-FFF2-40B4-BE49-F238E27FC236}">
                      <a16:creationId xmlns:a16="http://schemas.microsoft.com/office/drawing/2014/main" xmlns="" id="{664098E1-9B96-4DAE-9AB0-E4A2E7822B95}"/>
                    </a:ext>
                  </a:extLst>
                </p:cNvPr>
                <p:cNvSpPr/>
                <p:nvPr/>
              </p:nvSpPr>
              <p:spPr>
                <a:xfrm>
                  <a:off x="504081" y="4122649"/>
                  <a:ext cx="4762298" cy="938301"/>
                </a:xfrm>
                <a:prstGeom prst="rect">
                  <a:avLst/>
                </a:prstGeom>
                <a:solidFill>
                  <a:srgbClr val="8519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59" name="Прямоугольник 58">
                  <a:extLst>
                    <a:ext uri="{FF2B5EF4-FFF2-40B4-BE49-F238E27FC236}">
                      <a16:creationId xmlns:a16="http://schemas.microsoft.com/office/drawing/2014/main" xmlns="" id="{8B6164F6-D505-4BCC-9012-C096A4EE4B84}"/>
                    </a:ext>
                  </a:extLst>
                </p:cNvPr>
                <p:cNvSpPr/>
                <p:nvPr/>
              </p:nvSpPr>
              <p:spPr>
                <a:xfrm>
                  <a:off x="504081" y="4077043"/>
                  <a:ext cx="4762298" cy="938301"/>
                </a:xfrm>
                <a:prstGeom prst="rect">
                  <a:avLst/>
                </a:prstGeom>
                <a:solidFill>
                  <a:srgbClr val="B7234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xmlns="" id="{7F93AC0B-1150-47F0-BC41-5CA653B3BD84}"/>
                    </a:ext>
                  </a:extLst>
                </p:cNvPr>
                <p:cNvSpPr txBox="1"/>
                <p:nvPr/>
              </p:nvSpPr>
              <p:spPr>
                <a:xfrm>
                  <a:off x="711200" y="4324305"/>
                  <a:ext cx="4573622" cy="4510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600" dirty="0">
                      <a:solidFill>
                        <a:schemeClr val="bg1"/>
                      </a:solidFill>
                      <a:latin typeface="Open Sans Extrabold" panose="020B0906030804020204" pitchFamily="34" charset="0"/>
                      <a:ea typeface="Open Sans Extrabold" panose="020B0906030804020204" pitchFamily="34" charset="0"/>
                      <a:cs typeface="Open Sans Extrabold" panose="020B0906030804020204" pitchFamily="34" charset="0"/>
                    </a:rPr>
                    <a:t>КОЛЛАБОРАТИВНОЕ</a:t>
                  </a:r>
                  <a:r>
                    <a:rPr lang="ru-RU" dirty="0">
                      <a:solidFill>
                        <a:schemeClr val="bg1"/>
                      </a:solidFill>
                      <a:latin typeface="Open Sans Extrabold" panose="020B0906030804020204" pitchFamily="34" charset="0"/>
                      <a:ea typeface="Open Sans Extrabold" panose="020B0906030804020204" pitchFamily="34" charset="0"/>
                      <a:cs typeface="Open Sans Extrabold" panose="020B0906030804020204" pitchFamily="34" charset="0"/>
                    </a:rPr>
                    <a:t> </a:t>
                  </a:r>
                  <a:r>
                    <a:rPr lang="ru-RU" sz="1600" dirty="0">
                      <a:solidFill>
                        <a:schemeClr val="bg1"/>
                      </a:solidFill>
                      <a:latin typeface="Open Sans Extrabold" panose="020B0906030804020204" pitchFamily="34" charset="0"/>
                      <a:ea typeface="Open Sans Extrabold" panose="020B0906030804020204" pitchFamily="34" charset="0"/>
                      <a:cs typeface="Open Sans Extrabold" panose="020B0906030804020204" pitchFamily="34" charset="0"/>
                    </a:rPr>
                    <a:t>ОБУЧЕНИЕ</a:t>
                  </a:r>
                  <a:endParaRPr lang="ru-RU" dirty="0">
                    <a:solidFill>
                      <a:schemeClr val="bg1"/>
                    </a:solidFill>
                    <a:latin typeface="Open Sans Extrabold" panose="020B0906030804020204" pitchFamily="34" charset="0"/>
                    <a:ea typeface="Open Sans Extrabold" panose="020B0906030804020204" pitchFamily="34" charset="0"/>
                    <a:cs typeface="Open Sans Extrabold" panose="020B0906030804020204" pitchFamily="34" charset="0"/>
                  </a:endParaRPr>
                </a:p>
              </p:txBody>
            </p:sp>
          </p:grp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xmlns="" id="{C566F008-437D-47A1-A1B0-0F63CC2DCE01}"/>
                  </a:ext>
                </a:extLst>
              </p:cNvPr>
              <p:cNvSpPr txBox="1"/>
              <p:nvPr/>
            </p:nvSpPr>
            <p:spPr>
              <a:xfrm>
                <a:off x="8279828" y="5261284"/>
                <a:ext cx="3843157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1600" dirty="0">
                    <a:latin typeface="UnB Office" panose="020B0604020202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Мод-органайзер позволяет учителям и студентам/школьникам делиться своими мод-сборками, что способствует </a:t>
                </a:r>
                <a:r>
                  <a:rPr lang="ru-RU" sz="1600" dirty="0" err="1">
                    <a:latin typeface="UnB Office" panose="020B0604020202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коллаборативному</a:t>
                </a:r>
                <a:r>
                  <a:rPr lang="ru-RU" sz="1600" dirty="0">
                    <a:latin typeface="UnB Office" panose="020B0604020202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 обучению.</a:t>
                </a:r>
              </a:p>
            </p:txBody>
          </p:sp>
        </p:grpSp>
        <p:grpSp>
          <p:nvGrpSpPr>
            <p:cNvPr id="62" name="Группа 61">
              <a:extLst>
                <a:ext uri="{FF2B5EF4-FFF2-40B4-BE49-F238E27FC236}">
                  <a16:creationId xmlns:a16="http://schemas.microsoft.com/office/drawing/2014/main" xmlns="" id="{43554981-7821-417F-8B85-5F7DB2B1AAEC}"/>
                </a:ext>
              </a:extLst>
            </p:cNvPr>
            <p:cNvGrpSpPr/>
            <p:nvPr/>
          </p:nvGrpSpPr>
          <p:grpSpPr>
            <a:xfrm>
              <a:off x="200699" y="5554839"/>
              <a:ext cx="9494491" cy="2256847"/>
              <a:chOff x="2221307" y="4327876"/>
              <a:chExt cx="9494491" cy="2256847"/>
            </a:xfrm>
          </p:grpSpPr>
          <p:grpSp>
            <p:nvGrpSpPr>
              <p:cNvPr id="65" name="Группа 64">
                <a:extLst>
                  <a:ext uri="{FF2B5EF4-FFF2-40B4-BE49-F238E27FC236}">
                    <a16:creationId xmlns:a16="http://schemas.microsoft.com/office/drawing/2014/main" xmlns="" id="{86749153-FC8E-4BAC-A839-5201D510EB5B}"/>
                  </a:ext>
                </a:extLst>
              </p:cNvPr>
              <p:cNvGrpSpPr/>
              <p:nvPr/>
            </p:nvGrpSpPr>
            <p:grpSpPr>
              <a:xfrm>
                <a:off x="2221307" y="4327876"/>
                <a:ext cx="4219916" cy="849401"/>
                <a:chOff x="-1568210" y="4023589"/>
                <a:chExt cx="5228471" cy="1037361"/>
              </a:xfrm>
            </p:grpSpPr>
            <p:sp>
              <p:nvSpPr>
                <p:cNvPr id="73" name="Прямоугольник 72">
                  <a:extLst>
                    <a:ext uri="{FF2B5EF4-FFF2-40B4-BE49-F238E27FC236}">
                      <a16:creationId xmlns:a16="http://schemas.microsoft.com/office/drawing/2014/main" xmlns="" id="{AB4B5C3C-D946-4D1A-940E-A29D829013FA}"/>
                    </a:ext>
                  </a:extLst>
                </p:cNvPr>
                <p:cNvSpPr/>
                <p:nvPr/>
              </p:nvSpPr>
              <p:spPr>
                <a:xfrm>
                  <a:off x="-1567520" y="4023589"/>
                  <a:ext cx="5227781" cy="938301"/>
                </a:xfrm>
                <a:prstGeom prst="rect">
                  <a:avLst/>
                </a:prstGeom>
                <a:solidFill>
                  <a:srgbClr val="DD4B7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dirty="0"/>
                    <a:t> </a:t>
                  </a:r>
                </a:p>
              </p:txBody>
            </p:sp>
            <p:sp>
              <p:nvSpPr>
                <p:cNvPr id="74" name="Прямоугольник 73">
                  <a:extLst>
                    <a:ext uri="{FF2B5EF4-FFF2-40B4-BE49-F238E27FC236}">
                      <a16:creationId xmlns:a16="http://schemas.microsoft.com/office/drawing/2014/main" xmlns="" id="{D44302FD-522A-4E06-99CB-F92BF29AE75F}"/>
                    </a:ext>
                  </a:extLst>
                </p:cNvPr>
                <p:cNvSpPr/>
                <p:nvPr/>
              </p:nvSpPr>
              <p:spPr>
                <a:xfrm>
                  <a:off x="-1568210" y="4122649"/>
                  <a:ext cx="5227781" cy="938301"/>
                </a:xfrm>
                <a:prstGeom prst="rect">
                  <a:avLst/>
                </a:prstGeom>
                <a:solidFill>
                  <a:srgbClr val="8519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5" name="Прямоугольник 74">
                  <a:extLst>
                    <a:ext uri="{FF2B5EF4-FFF2-40B4-BE49-F238E27FC236}">
                      <a16:creationId xmlns:a16="http://schemas.microsoft.com/office/drawing/2014/main" xmlns="" id="{AFE69101-2653-47E5-9A2C-825634C0B468}"/>
                    </a:ext>
                  </a:extLst>
                </p:cNvPr>
                <p:cNvSpPr/>
                <p:nvPr/>
              </p:nvSpPr>
              <p:spPr>
                <a:xfrm>
                  <a:off x="-1568210" y="4077043"/>
                  <a:ext cx="5227781" cy="938301"/>
                </a:xfrm>
                <a:prstGeom prst="rect">
                  <a:avLst/>
                </a:prstGeom>
                <a:solidFill>
                  <a:srgbClr val="B7234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xmlns="" id="{BAD1D767-A750-484C-A0C7-B50D12310395}"/>
                    </a:ext>
                  </a:extLst>
                </p:cNvPr>
                <p:cNvSpPr txBox="1"/>
                <p:nvPr/>
              </p:nvSpPr>
              <p:spPr>
                <a:xfrm>
                  <a:off x="-1464652" y="4324305"/>
                  <a:ext cx="5020662" cy="4134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1600" dirty="0">
                      <a:solidFill>
                        <a:schemeClr val="bg1"/>
                      </a:solidFill>
                      <a:latin typeface="Open Sans Extrabold" panose="020B0906030804020204" pitchFamily="34" charset="0"/>
                      <a:ea typeface="Open Sans Extrabold" panose="020B0906030804020204" pitchFamily="34" charset="0"/>
                      <a:cs typeface="Open Sans Extrabold" panose="020B0906030804020204" pitchFamily="34" charset="0"/>
                    </a:rPr>
                    <a:t>РАЗВИТИЕ ТЕХНИЧЕСКИХ НАВЫКОВ</a:t>
                  </a:r>
                </a:p>
              </p:txBody>
            </p:sp>
          </p:grp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xmlns="" id="{3FFBF8E1-EAC9-4A24-9F38-7723CCBDDA7A}"/>
                  </a:ext>
                </a:extLst>
              </p:cNvPr>
              <p:cNvSpPr txBox="1"/>
              <p:nvPr/>
            </p:nvSpPr>
            <p:spPr>
              <a:xfrm>
                <a:off x="2221307" y="5261284"/>
                <a:ext cx="4219359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1600" dirty="0">
                    <a:latin typeface="UnB Office" panose="020B0604020202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Использование мод-органайзера требует от студентов/школьников/ учителей изучения и понимания конфигурации модов и управления игровой средой</a:t>
                </a:r>
              </a:p>
            </p:txBody>
          </p:sp>
          <p:grpSp>
            <p:nvGrpSpPr>
              <p:cNvPr id="67" name="Группа 66">
                <a:extLst>
                  <a:ext uri="{FF2B5EF4-FFF2-40B4-BE49-F238E27FC236}">
                    <a16:creationId xmlns:a16="http://schemas.microsoft.com/office/drawing/2014/main" xmlns="" id="{C1952EC8-52F1-4701-BC04-77AA167C71C2}"/>
                  </a:ext>
                </a:extLst>
              </p:cNvPr>
              <p:cNvGrpSpPr/>
              <p:nvPr/>
            </p:nvGrpSpPr>
            <p:grpSpPr>
              <a:xfrm>
                <a:off x="6607275" y="4327876"/>
                <a:ext cx="5108523" cy="849401"/>
                <a:chOff x="-1568485" y="4023589"/>
                <a:chExt cx="6330293" cy="1037361"/>
              </a:xfrm>
            </p:grpSpPr>
            <p:sp>
              <p:nvSpPr>
                <p:cNvPr id="69" name="Прямоугольник 68">
                  <a:extLst>
                    <a:ext uri="{FF2B5EF4-FFF2-40B4-BE49-F238E27FC236}">
                      <a16:creationId xmlns:a16="http://schemas.microsoft.com/office/drawing/2014/main" xmlns="" id="{4EE2A8B1-10F3-4564-8B4A-3C7398FCF89E}"/>
                    </a:ext>
                  </a:extLst>
                </p:cNvPr>
                <p:cNvSpPr/>
                <p:nvPr/>
              </p:nvSpPr>
              <p:spPr>
                <a:xfrm>
                  <a:off x="-1567795" y="4023589"/>
                  <a:ext cx="6329603" cy="938301"/>
                </a:xfrm>
                <a:prstGeom prst="rect">
                  <a:avLst/>
                </a:prstGeom>
                <a:solidFill>
                  <a:srgbClr val="DD4B7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dirty="0"/>
                    <a:t> </a:t>
                  </a:r>
                </a:p>
              </p:txBody>
            </p:sp>
            <p:sp>
              <p:nvSpPr>
                <p:cNvPr id="70" name="Прямоугольник 69">
                  <a:extLst>
                    <a:ext uri="{FF2B5EF4-FFF2-40B4-BE49-F238E27FC236}">
                      <a16:creationId xmlns:a16="http://schemas.microsoft.com/office/drawing/2014/main" xmlns="" id="{00E061D1-579E-4A61-AF50-565B5E9CB089}"/>
                    </a:ext>
                  </a:extLst>
                </p:cNvPr>
                <p:cNvSpPr/>
                <p:nvPr/>
              </p:nvSpPr>
              <p:spPr>
                <a:xfrm>
                  <a:off x="-1568485" y="4122649"/>
                  <a:ext cx="6329603" cy="938301"/>
                </a:xfrm>
                <a:prstGeom prst="rect">
                  <a:avLst/>
                </a:prstGeom>
                <a:solidFill>
                  <a:srgbClr val="8519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1" name="Прямоугольник 70">
                  <a:extLst>
                    <a:ext uri="{FF2B5EF4-FFF2-40B4-BE49-F238E27FC236}">
                      <a16:creationId xmlns:a16="http://schemas.microsoft.com/office/drawing/2014/main" xmlns="" id="{8066A2BA-D94C-4E1D-A90F-89ED9FCF3E15}"/>
                    </a:ext>
                  </a:extLst>
                </p:cNvPr>
                <p:cNvSpPr/>
                <p:nvPr/>
              </p:nvSpPr>
              <p:spPr>
                <a:xfrm>
                  <a:off x="-1568485" y="4077043"/>
                  <a:ext cx="6329603" cy="938301"/>
                </a:xfrm>
                <a:prstGeom prst="rect">
                  <a:avLst/>
                </a:prstGeom>
                <a:solidFill>
                  <a:srgbClr val="B7234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xmlns="" id="{32A4E534-A0A2-4E22-861C-418EE790231C}"/>
                    </a:ext>
                  </a:extLst>
                </p:cNvPr>
                <p:cNvSpPr txBox="1"/>
                <p:nvPr/>
              </p:nvSpPr>
              <p:spPr>
                <a:xfrm>
                  <a:off x="-1568484" y="4324305"/>
                  <a:ext cx="6329603" cy="4510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dirty="0">
                      <a:solidFill>
                        <a:schemeClr val="bg1"/>
                      </a:solidFill>
                      <a:latin typeface="Open Sans Extrabold" panose="020B0906030804020204" pitchFamily="34" charset="0"/>
                      <a:ea typeface="Open Sans Extrabold" panose="020B0906030804020204" pitchFamily="34" charset="0"/>
                      <a:cs typeface="Open Sans Extrabold" panose="020B0906030804020204" pitchFamily="34" charset="0"/>
                    </a:rPr>
                    <a:t>ПОДДЕРЖКА </a:t>
                  </a:r>
                  <a:r>
                    <a:rPr lang="en-US" dirty="0">
                      <a:solidFill>
                        <a:schemeClr val="bg1"/>
                      </a:solidFill>
                      <a:latin typeface="Open Sans Extrabold" panose="020B0906030804020204" pitchFamily="34" charset="0"/>
                      <a:ea typeface="Open Sans Extrabold" panose="020B0906030804020204" pitchFamily="34" charset="0"/>
                      <a:cs typeface="Open Sans Extrabold" panose="020B0906030804020204" pitchFamily="34" charset="0"/>
                    </a:rPr>
                    <a:t>WINDOWS 7</a:t>
                  </a:r>
                  <a:endParaRPr lang="ru-RU" dirty="0">
                    <a:solidFill>
                      <a:schemeClr val="bg1"/>
                    </a:solidFill>
                    <a:latin typeface="Open Sans Extrabold" panose="020B0906030804020204" pitchFamily="34" charset="0"/>
                    <a:ea typeface="Open Sans Extrabold" panose="020B0906030804020204" pitchFamily="34" charset="0"/>
                    <a:cs typeface="Open Sans Extrabold" panose="020B0906030804020204" pitchFamily="34" charset="0"/>
                  </a:endParaRPr>
                </a:p>
              </p:txBody>
            </p:sp>
          </p:grp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xmlns="" id="{5C2B8B0B-8AB5-4D55-857A-BD426BE4963E}"/>
                  </a:ext>
                </a:extLst>
              </p:cNvPr>
              <p:cNvSpPr txBox="1"/>
              <p:nvPr/>
            </p:nvSpPr>
            <p:spPr>
              <a:xfrm>
                <a:off x="6607274" y="5261284"/>
                <a:ext cx="5107968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1600" dirty="0">
                    <a:latin typeface="UnB Office" panose="020B0604020202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Если у учебного заведения установлена операционная система Windows 7 и они не могут использовать </a:t>
                </a:r>
                <a:r>
                  <a:rPr lang="ru-RU" sz="1600" dirty="0" err="1">
                    <a:latin typeface="UnB Office" panose="020B0604020202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Minecraft</a:t>
                </a:r>
                <a:r>
                  <a:rPr lang="ru-RU" sz="1600" dirty="0">
                    <a:latin typeface="UnB Office" panose="020B0604020202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: Education </a:t>
                </a:r>
                <a:r>
                  <a:rPr lang="en-US" sz="1600" dirty="0">
                    <a:latin typeface="UnB Office" panose="020B0604020202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e</a:t>
                </a:r>
                <a:r>
                  <a:rPr lang="ru-RU" sz="1600" dirty="0" err="1">
                    <a:latin typeface="UnB Office" panose="020B0604020202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dition</a:t>
                </a:r>
                <a:r>
                  <a:rPr lang="ru-RU" sz="1600" dirty="0">
                    <a:latin typeface="UnB Office" panose="020B0604020202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, им не обязательно обновляться, чтобы пользоваться нашей программой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58665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1335513-79D5-4F6B-BE1C-B3F5E69F2A29}"/>
              </a:ext>
            </a:extLst>
          </p:cNvPr>
          <p:cNvSpPr txBox="1"/>
          <p:nvPr/>
        </p:nvSpPr>
        <p:spPr>
          <a:xfrm>
            <a:off x="3547661" y="207325"/>
            <a:ext cx="86443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ЦЕНОСТЬ ПРОЕКТА ДЛЯ ИГРОКОВ</a:t>
            </a:r>
            <a:r>
              <a:rPr lang="en-US" sz="28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 MINECRAFT</a:t>
            </a:r>
            <a:endParaRPr lang="ru-RU" sz="1050" dirty="0">
              <a:latin typeface="UnB Office" panose="020B0604020202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BD2CF37C-9761-4780-BEC4-7567BF199332}"/>
              </a:ext>
            </a:extLst>
          </p:cNvPr>
          <p:cNvGrpSpPr/>
          <p:nvPr/>
        </p:nvGrpSpPr>
        <p:grpSpPr>
          <a:xfrm>
            <a:off x="200698" y="1130835"/>
            <a:ext cx="11790603" cy="4596330"/>
            <a:chOff x="200699" y="3215356"/>
            <a:chExt cx="11790603" cy="4596330"/>
          </a:xfrm>
        </p:grpSpPr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xmlns="" id="{E5F848B3-32A0-413F-94B0-BE04D22E466D}"/>
                </a:ext>
              </a:extLst>
            </p:cNvPr>
            <p:cNvGrpSpPr/>
            <p:nvPr/>
          </p:nvGrpSpPr>
          <p:grpSpPr>
            <a:xfrm>
              <a:off x="200699" y="3215356"/>
              <a:ext cx="11790603" cy="2256847"/>
              <a:chOff x="347265" y="4327876"/>
              <a:chExt cx="11790603" cy="2256847"/>
            </a:xfrm>
          </p:grpSpPr>
          <p:grpSp>
            <p:nvGrpSpPr>
              <p:cNvPr id="27" name="Группа 26">
                <a:extLst>
                  <a:ext uri="{FF2B5EF4-FFF2-40B4-BE49-F238E27FC236}">
                    <a16:creationId xmlns:a16="http://schemas.microsoft.com/office/drawing/2014/main" xmlns="" id="{D161B8BE-0499-4D09-87BA-00E969B5777F}"/>
                  </a:ext>
                </a:extLst>
              </p:cNvPr>
              <p:cNvGrpSpPr/>
              <p:nvPr/>
            </p:nvGrpSpPr>
            <p:grpSpPr>
              <a:xfrm>
                <a:off x="347265" y="4327876"/>
                <a:ext cx="3347405" cy="849401"/>
                <a:chOff x="504081" y="4023589"/>
                <a:chExt cx="5228472" cy="1037361"/>
              </a:xfrm>
            </p:grpSpPr>
            <p:sp>
              <p:nvSpPr>
                <p:cNvPr id="38" name="Прямоугольник 37">
                  <a:extLst>
                    <a:ext uri="{FF2B5EF4-FFF2-40B4-BE49-F238E27FC236}">
                      <a16:creationId xmlns:a16="http://schemas.microsoft.com/office/drawing/2014/main" xmlns="" id="{D73D4297-2783-4D8B-9956-A99EF9B3DCCB}"/>
                    </a:ext>
                  </a:extLst>
                </p:cNvPr>
                <p:cNvSpPr/>
                <p:nvPr/>
              </p:nvSpPr>
              <p:spPr>
                <a:xfrm>
                  <a:off x="504771" y="4023589"/>
                  <a:ext cx="5227782" cy="938301"/>
                </a:xfrm>
                <a:prstGeom prst="rect">
                  <a:avLst/>
                </a:prstGeom>
                <a:solidFill>
                  <a:srgbClr val="DD4B7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dirty="0"/>
                    <a:t> </a:t>
                  </a:r>
                </a:p>
              </p:txBody>
            </p:sp>
            <p:sp>
              <p:nvSpPr>
                <p:cNvPr id="39" name="Прямоугольник 38">
                  <a:extLst>
                    <a:ext uri="{FF2B5EF4-FFF2-40B4-BE49-F238E27FC236}">
                      <a16:creationId xmlns:a16="http://schemas.microsoft.com/office/drawing/2014/main" xmlns="" id="{71E69CAF-D777-440C-8727-13F3C16F1DFE}"/>
                    </a:ext>
                  </a:extLst>
                </p:cNvPr>
                <p:cNvSpPr/>
                <p:nvPr/>
              </p:nvSpPr>
              <p:spPr>
                <a:xfrm>
                  <a:off x="504081" y="4122649"/>
                  <a:ext cx="5227782" cy="938301"/>
                </a:xfrm>
                <a:prstGeom prst="rect">
                  <a:avLst/>
                </a:prstGeom>
                <a:solidFill>
                  <a:srgbClr val="8519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40" name="Прямоугольник 39">
                  <a:extLst>
                    <a:ext uri="{FF2B5EF4-FFF2-40B4-BE49-F238E27FC236}">
                      <a16:creationId xmlns:a16="http://schemas.microsoft.com/office/drawing/2014/main" xmlns="" id="{2C804BA8-A207-49B2-B93E-95A02057332B}"/>
                    </a:ext>
                  </a:extLst>
                </p:cNvPr>
                <p:cNvSpPr/>
                <p:nvPr/>
              </p:nvSpPr>
              <p:spPr>
                <a:xfrm>
                  <a:off x="504081" y="4077044"/>
                  <a:ext cx="5227782" cy="938301"/>
                </a:xfrm>
                <a:prstGeom prst="rect">
                  <a:avLst/>
                </a:prstGeom>
                <a:solidFill>
                  <a:srgbClr val="B7234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xmlns="" id="{307DA1A6-606F-4EDD-8BAA-EBFCCA53904F}"/>
                    </a:ext>
                  </a:extLst>
                </p:cNvPr>
                <p:cNvSpPr txBox="1"/>
                <p:nvPr/>
              </p:nvSpPr>
              <p:spPr>
                <a:xfrm>
                  <a:off x="712648" y="4277644"/>
                  <a:ext cx="4810645" cy="5826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250" dirty="0">
                      <a:solidFill>
                        <a:schemeClr val="bg1"/>
                      </a:solidFill>
                      <a:latin typeface="Open Sans Extrabold" panose="020B0906030804020204" pitchFamily="34" charset="0"/>
                      <a:ea typeface="Open Sans Extrabold" panose="020B0906030804020204" pitchFamily="34" charset="0"/>
                      <a:cs typeface="Open Sans Extrabold" panose="020B0906030804020204" pitchFamily="34" charset="0"/>
                    </a:rPr>
                    <a:t>УДОБСТВО </a:t>
                  </a:r>
                  <a:r>
                    <a:rPr lang="ru-RU" sz="1250" dirty="0" smtClean="0">
                      <a:solidFill>
                        <a:schemeClr val="bg1"/>
                      </a:solidFill>
                      <a:latin typeface="Open Sans Extrabold" panose="020B0906030804020204" pitchFamily="34" charset="0"/>
                      <a:ea typeface="Open Sans Extrabold" panose="020B0906030804020204" pitchFamily="34" charset="0"/>
                      <a:cs typeface="Open Sans Extrabold" panose="020B0906030804020204" pitchFamily="34" charset="0"/>
                    </a:rPr>
                    <a:t>УПРАВЛЕНИЯ</a:t>
                  </a:r>
                  <a:endParaRPr lang="en-US" sz="1250" dirty="0" smtClean="0">
                    <a:solidFill>
                      <a:schemeClr val="bg1"/>
                    </a:solidFill>
                    <a:latin typeface="Open Sans Extrabold" panose="020B0906030804020204" pitchFamily="34" charset="0"/>
                    <a:ea typeface="Open Sans Extrabold" panose="020B0906030804020204" pitchFamily="34" charset="0"/>
                    <a:cs typeface="Open Sans Extrabold" panose="020B0906030804020204" pitchFamily="34" charset="0"/>
                  </a:endParaRPr>
                </a:p>
                <a:p>
                  <a:pPr algn="ctr"/>
                  <a:r>
                    <a:rPr lang="ru-RU" sz="1250" dirty="0" smtClean="0">
                      <a:solidFill>
                        <a:schemeClr val="bg1"/>
                      </a:solidFill>
                      <a:latin typeface="Open Sans Extrabold" panose="020B0906030804020204" pitchFamily="34" charset="0"/>
                      <a:ea typeface="Open Sans Extrabold" panose="020B0906030804020204" pitchFamily="34" charset="0"/>
                      <a:cs typeface="Open Sans Extrabold" panose="020B0906030804020204" pitchFamily="34" charset="0"/>
                    </a:rPr>
                    <a:t> </a:t>
                  </a:r>
                  <a:r>
                    <a:rPr lang="ru-RU" sz="1250" dirty="0">
                      <a:solidFill>
                        <a:schemeClr val="bg1"/>
                      </a:solidFill>
                      <a:latin typeface="Open Sans Extrabold" panose="020B0906030804020204" pitchFamily="34" charset="0"/>
                      <a:ea typeface="Open Sans Extrabold" panose="020B0906030804020204" pitchFamily="34" charset="0"/>
                      <a:cs typeface="Open Sans Extrabold" panose="020B0906030804020204" pitchFamily="34" charset="0"/>
                    </a:rPr>
                    <a:t>МОДАМИ</a:t>
                  </a:r>
                </a:p>
              </p:txBody>
            </p:sp>
          </p:grp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CB734C11-9ACA-42A9-BD02-F268FC0DA00C}"/>
                  </a:ext>
                </a:extLst>
              </p:cNvPr>
              <p:cNvSpPr txBox="1"/>
              <p:nvPr/>
            </p:nvSpPr>
            <p:spPr>
              <a:xfrm>
                <a:off x="347265" y="5261284"/>
                <a:ext cx="3346963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1600" dirty="0">
                    <a:latin typeface="UnB Office" panose="020B0604020202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Мод органайзер предоставляет игрокам удобный способ управлять модами и создавать собственные мод-сборки</a:t>
                </a:r>
              </a:p>
            </p:txBody>
          </p:sp>
          <p:grpSp>
            <p:nvGrpSpPr>
              <p:cNvPr id="43" name="Группа 42">
                <a:extLst>
                  <a:ext uri="{FF2B5EF4-FFF2-40B4-BE49-F238E27FC236}">
                    <a16:creationId xmlns:a16="http://schemas.microsoft.com/office/drawing/2014/main" xmlns="" id="{C59FBAD6-81F3-4728-B5DF-EA7BA6854307}"/>
                  </a:ext>
                </a:extLst>
              </p:cNvPr>
              <p:cNvGrpSpPr/>
              <p:nvPr/>
            </p:nvGrpSpPr>
            <p:grpSpPr>
              <a:xfrm>
                <a:off x="3893860" y="4327876"/>
                <a:ext cx="4219916" cy="849401"/>
                <a:chOff x="504081" y="4023589"/>
                <a:chExt cx="5228472" cy="1037361"/>
              </a:xfrm>
            </p:grpSpPr>
            <p:sp>
              <p:nvSpPr>
                <p:cNvPr id="44" name="Прямоугольник 43">
                  <a:extLst>
                    <a:ext uri="{FF2B5EF4-FFF2-40B4-BE49-F238E27FC236}">
                      <a16:creationId xmlns:a16="http://schemas.microsoft.com/office/drawing/2014/main" xmlns="" id="{5F67A7F1-7C34-4CC7-A9EF-BA99CD013D28}"/>
                    </a:ext>
                  </a:extLst>
                </p:cNvPr>
                <p:cNvSpPr/>
                <p:nvPr/>
              </p:nvSpPr>
              <p:spPr>
                <a:xfrm>
                  <a:off x="504771" y="4023589"/>
                  <a:ext cx="5227782" cy="938301"/>
                </a:xfrm>
                <a:prstGeom prst="rect">
                  <a:avLst/>
                </a:prstGeom>
                <a:solidFill>
                  <a:srgbClr val="DD4B7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dirty="0"/>
                    <a:t> </a:t>
                  </a:r>
                </a:p>
              </p:txBody>
            </p:sp>
            <p:sp>
              <p:nvSpPr>
                <p:cNvPr id="45" name="Прямоугольник 44">
                  <a:extLst>
                    <a:ext uri="{FF2B5EF4-FFF2-40B4-BE49-F238E27FC236}">
                      <a16:creationId xmlns:a16="http://schemas.microsoft.com/office/drawing/2014/main" xmlns="" id="{187DE45B-A543-474F-9FA5-B34A2FA03467}"/>
                    </a:ext>
                  </a:extLst>
                </p:cNvPr>
                <p:cNvSpPr/>
                <p:nvPr/>
              </p:nvSpPr>
              <p:spPr>
                <a:xfrm>
                  <a:off x="504081" y="4122649"/>
                  <a:ext cx="5227782" cy="938301"/>
                </a:xfrm>
                <a:prstGeom prst="rect">
                  <a:avLst/>
                </a:prstGeom>
                <a:solidFill>
                  <a:srgbClr val="8519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47" name="Прямоугольник 46">
                  <a:extLst>
                    <a:ext uri="{FF2B5EF4-FFF2-40B4-BE49-F238E27FC236}">
                      <a16:creationId xmlns:a16="http://schemas.microsoft.com/office/drawing/2014/main" xmlns="" id="{A78E2281-4231-461E-9598-704C5B4D0594}"/>
                    </a:ext>
                  </a:extLst>
                </p:cNvPr>
                <p:cNvSpPr/>
                <p:nvPr/>
              </p:nvSpPr>
              <p:spPr>
                <a:xfrm>
                  <a:off x="504081" y="4077044"/>
                  <a:ext cx="5227782" cy="938301"/>
                </a:xfrm>
                <a:prstGeom prst="rect">
                  <a:avLst/>
                </a:prstGeom>
                <a:solidFill>
                  <a:srgbClr val="B7234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xmlns="" id="{C93E2CE3-4E75-4344-9481-FB507D59D760}"/>
                    </a:ext>
                  </a:extLst>
                </p:cNvPr>
                <p:cNvSpPr txBox="1"/>
                <p:nvPr/>
              </p:nvSpPr>
              <p:spPr>
                <a:xfrm>
                  <a:off x="712648" y="4363264"/>
                  <a:ext cx="4810646" cy="33829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200" dirty="0">
                      <a:solidFill>
                        <a:schemeClr val="bg1"/>
                      </a:solidFill>
                      <a:latin typeface="Open Sans Extrabold" panose="020B0906030804020204" pitchFamily="34" charset="0"/>
                      <a:ea typeface="Open Sans Extrabold" panose="020B0906030804020204" pitchFamily="34" charset="0"/>
                      <a:cs typeface="Open Sans Extrabold" panose="020B0906030804020204" pitchFamily="34" charset="0"/>
                    </a:rPr>
                    <a:t>ВОЗМОЖНОСТЬ ОБМЕНА МОД-СБОРКАМИ</a:t>
                  </a: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C7FDFC08-CD09-4EE3-87A7-3A36659FCED9}"/>
                  </a:ext>
                </a:extLst>
              </p:cNvPr>
              <p:cNvSpPr txBox="1"/>
              <p:nvPr/>
            </p:nvSpPr>
            <p:spPr>
              <a:xfrm>
                <a:off x="3893860" y="5261284"/>
                <a:ext cx="4219359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1600" dirty="0">
                    <a:latin typeface="UnB Office" panose="020B0604020202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Используя мод органайзер, игроки могут легко делиться своими мод-сборками с другими игроками</a:t>
                </a:r>
              </a:p>
            </p:txBody>
          </p:sp>
          <p:grpSp>
            <p:nvGrpSpPr>
              <p:cNvPr id="56" name="Группа 55">
                <a:extLst>
                  <a:ext uri="{FF2B5EF4-FFF2-40B4-BE49-F238E27FC236}">
                    <a16:creationId xmlns:a16="http://schemas.microsoft.com/office/drawing/2014/main" xmlns="" id="{72A765EB-41A7-41D8-B939-6819297AFC21}"/>
                  </a:ext>
                </a:extLst>
              </p:cNvPr>
              <p:cNvGrpSpPr/>
              <p:nvPr/>
            </p:nvGrpSpPr>
            <p:grpSpPr>
              <a:xfrm>
                <a:off x="8279828" y="4327876"/>
                <a:ext cx="3858040" cy="849401"/>
                <a:chOff x="504081" y="4023589"/>
                <a:chExt cx="4780741" cy="1037361"/>
              </a:xfrm>
            </p:grpSpPr>
            <p:sp>
              <p:nvSpPr>
                <p:cNvPr id="57" name="Прямоугольник 56">
                  <a:extLst>
                    <a:ext uri="{FF2B5EF4-FFF2-40B4-BE49-F238E27FC236}">
                      <a16:creationId xmlns:a16="http://schemas.microsoft.com/office/drawing/2014/main" xmlns="" id="{805A3381-B501-4BD3-9656-04929EEB8AEE}"/>
                    </a:ext>
                  </a:extLst>
                </p:cNvPr>
                <p:cNvSpPr/>
                <p:nvPr/>
              </p:nvSpPr>
              <p:spPr>
                <a:xfrm>
                  <a:off x="504771" y="4023589"/>
                  <a:ext cx="4762298" cy="938301"/>
                </a:xfrm>
                <a:prstGeom prst="rect">
                  <a:avLst/>
                </a:prstGeom>
                <a:solidFill>
                  <a:srgbClr val="DD4B7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dirty="0"/>
                    <a:t> </a:t>
                  </a:r>
                </a:p>
              </p:txBody>
            </p:sp>
            <p:sp>
              <p:nvSpPr>
                <p:cNvPr id="58" name="Прямоугольник 57">
                  <a:extLst>
                    <a:ext uri="{FF2B5EF4-FFF2-40B4-BE49-F238E27FC236}">
                      <a16:creationId xmlns:a16="http://schemas.microsoft.com/office/drawing/2014/main" xmlns="" id="{664098E1-9B96-4DAE-9AB0-E4A2E7822B95}"/>
                    </a:ext>
                  </a:extLst>
                </p:cNvPr>
                <p:cNvSpPr/>
                <p:nvPr/>
              </p:nvSpPr>
              <p:spPr>
                <a:xfrm>
                  <a:off x="504081" y="4122649"/>
                  <a:ext cx="4762298" cy="938301"/>
                </a:xfrm>
                <a:prstGeom prst="rect">
                  <a:avLst/>
                </a:prstGeom>
                <a:solidFill>
                  <a:srgbClr val="8519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59" name="Прямоугольник 58">
                  <a:extLst>
                    <a:ext uri="{FF2B5EF4-FFF2-40B4-BE49-F238E27FC236}">
                      <a16:creationId xmlns:a16="http://schemas.microsoft.com/office/drawing/2014/main" xmlns="" id="{8B6164F6-D505-4BCC-9012-C096A4EE4B84}"/>
                    </a:ext>
                  </a:extLst>
                </p:cNvPr>
                <p:cNvSpPr/>
                <p:nvPr/>
              </p:nvSpPr>
              <p:spPr>
                <a:xfrm>
                  <a:off x="504081" y="4077043"/>
                  <a:ext cx="4762298" cy="938301"/>
                </a:xfrm>
                <a:prstGeom prst="rect">
                  <a:avLst/>
                </a:prstGeom>
                <a:solidFill>
                  <a:srgbClr val="B7234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xmlns="" id="{7F93AC0B-1150-47F0-BC41-5CA653B3BD84}"/>
                    </a:ext>
                  </a:extLst>
                </p:cNvPr>
                <p:cNvSpPr txBox="1"/>
                <p:nvPr/>
              </p:nvSpPr>
              <p:spPr>
                <a:xfrm>
                  <a:off x="711200" y="4324305"/>
                  <a:ext cx="4573622" cy="4134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600" dirty="0">
                      <a:solidFill>
                        <a:schemeClr val="bg1"/>
                      </a:solidFill>
                      <a:latin typeface="Open Sans Extrabold" panose="020B0906030804020204" pitchFamily="34" charset="0"/>
                      <a:ea typeface="Open Sans Extrabold" panose="020B0906030804020204" pitchFamily="34" charset="0"/>
                      <a:cs typeface="Open Sans Extrabold" panose="020B0906030804020204" pitchFamily="34" charset="0"/>
                    </a:rPr>
                    <a:t>ПОДДЕРЖКА СООБЩЕСТВА</a:t>
                  </a:r>
                  <a:endParaRPr lang="ru-RU" dirty="0">
                    <a:solidFill>
                      <a:schemeClr val="bg1"/>
                    </a:solidFill>
                    <a:latin typeface="Open Sans Extrabold" panose="020B0906030804020204" pitchFamily="34" charset="0"/>
                    <a:ea typeface="Open Sans Extrabold" panose="020B0906030804020204" pitchFamily="34" charset="0"/>
                    <a:cs typeface="Open Sans Extrabold" panose="020B0906030804020204" pitchFamily="34" charset="0"/>
                  </a:endParaRPr>
                </a:p>
              </p:txBody>
            </p:sp>
          </p:grp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xmlns="" id="{C566F008-437D-47A1-A1B0-0F63CC2DCE01}"/>
                  </a:ext>
                </a:extLst>
              </p:cNvPr>
              <p:cNvSpPr txBox="1"/>
              <p:nvPr/>
            </p:nvSpPr>
            <p:spPr>
              <a:xfrm>
                <a:off x="8279828" y="5261284"/>
                <a:ext cx="3843157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1600" dirty="0">
                    <a:latin typeface="UnB Office" panose="020B0604020202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Использование мод органайзера может содействовать развитию активного сообщества игроков, обменивающихся опытом, идеями и модификациями.</a:t>
                </a:r>
              </a:p>
            </p:txBody>
          </p:sp>
        </p:grpSp>
        <p:grpSp>
          <p:nvGrpSpPr>
            <p:cNvPr id="62" name="Группа 61">
              <a:extLst>
                <a:ext uri="{FF2B5EF4-FFF2-40B4-BE49-F238E27FC236}">
                  <a16:creationId xmlns:a16="http://schemas.microsoft.com/office/drawing/2014/main" xmlns="" id="{43554981-7821-417F-8B85-5F7DB2B1AAEC}"/>
                </a:ext>
              </a:extLst>
            </p:cNvPr>
            <p:cNvGrpSpPr/>
            <p:nvPr/>
          </p:nvGrpSpPr>
          <p:grpSpPr>
            <a:xfrm>
              <a:off x="200699" y="5554839"/>
              <a:ext cx="9494491" cy="2256847"/>
              <a:chOff x="2221307" y="4327876"/>
              <a:chExt cx="9494491" cy="2256847"/>
            </a:xfrm>
          </p:grpSpPr>
          <p:grpSp>
            <p:nvGrpSpPr>
              <p:cNvPr id="65" name="Группа 64">
                <a:extLst>
                  <a:ext uri="{FF2B5EF4-FFF2-40B4-BE49-F238E27FC236}">
                    <a16:creationId xmlns:a16="http://schemas.microsoft.com/office/drawing/2014/main" xmlns="" id="{86749153-FC8E-4BAC-A839-5201D510EB5B}"/>
                  </a:ext>
                </a:extLst>
              </p:cNvPr>
              <p:cNvGrpSpPr/>
              <p:nvPr/>
            </p:nvGrpSpPr>
            <p:grpSpPr>
              <a:xfrm>
                <a:off x="2221307" y="4327876"/>
                <a:ext cx="4219916" cy="849401"/>
                <a:chOff x="-1568210" y="4023589"/>
                <a:chExt cx="5228471" cy="1037361"/>
              </a:xfrm>
            </p:grpSpPr>
            <p:sp>
              <p:nvSpPr>
                <p:cNvPr id="73" name="Прямоугольник 72">
                  <a:extLst>
                    <a:ext uri="{FF2B5EF4-FFF2-40B4-BE49-F238E27FC236}">
                      <a16:creationId xmlns:a16="http://schemas.microsoft.com/office/drawing/2014/main" xmlns="" id="{AB4B5C3C-D946-4D1A-940E-A29D829013FA}"/>
                    </a:ext>
                  </a:extLst>
                </p:cNvPr>
                <p:cNvSpPr/>
                <p:nvPr/>
              </p:nvSpPr>
              <p:spPr>
                <a:xfrm>
                  <a:off x="-1567520" y="4023589"/>
                  <a:ext cx="5227781" cy="938301"/>
                </a:xfrm>
                <a:prstGeom prst="rect">
                  <a:avLst/>
                </a:prstGeom>
                <a:solidFill>
                  <a:srgbClr val="DD4B7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dirty="0"/>
                    <a:t> </a:t>
                  </a:r>
                </a:p>
              </p:txBody>
            </p:sp>
            <p:sp>
              <p:nvSpPr>
                <p:cNvPr id="74" name="Прямоугольник 73">
                  <a:extLst>
                    <a:ext uri="{FF2B5EF4-FFF2-40B4-BE49-F238E27FC236}">
                      <a16:creationId xmlns:a16="http://schemas.microsoft.com/office/drawing/2014/main" xmlns="" id="{D44302FD-522A-4E06-99CB-F92BF29AE75F}"/>
                    </a:ext>
                  </a:extLst>
                </p:cNvPr>
                <p:cNvSpPr/>
                <p:nvPr/>
              </p:nvSpPr>
              <p:spPr>
                <a:xfrm>
                  <a:off x="-1568210" y="4122649"/>
                  <a:ext cx="5227781" cy="938301"/>
                </a:xfrm>
                <a:prstGeom prst="rect">
                  <a:avLst/>
                </a:prstGeom>
                <a:solidFill>
                  <a:srgbClr val="8519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5" name="Прямоугольник 74">
                  <a:extLst>
                    <a:ext uri="{FF2B5EF4-FFF2-40B4-BE49-F238E27FC236}">
                      <a16:creationId xmlns:a16="http://schemas.microsoft.com/office/drawing/2014/main" xmlns="" id="{AFE69101-2653-47E5-9A2C-825634C0B468}"/>
                    </a:ext>
                  </a:extLst>
                </p:cNvPr>
                <p:cNvSpPr/>
                <p:nvPr/>
              </p:nvSpPr>
              <p:spPr>
                <a:xfrm>
                  <a:off x="-1568210" y="4077043"/>
                  <a:ext cx="5227781" cy="938301"/>
                </a:xfrm>
                <a:prstGeom prst="rect">
                  <a:avLst/>
                </a:prstGeom>
                <a:solidFill>
                  <a:srgbClr val="B7234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xmlns="" id="{BAD1D767-A750-484C-A0C7-B50D12310395}"/>
                    </a:ext>
                  </a:extLst>
                </p:cNvPr>
                <p:cNvSpPr txBox="1"/>
                <p:nvPr/>
              </p:nvSpPr>
              <p:spPr>
                <a:xfrm>
                  <a:off x="-1464652" y="4324305"/>
                  <a:ext cx="5020662" cy="4134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sz="1600" dirty="0">
                      <a:solidFill>
                        <a:schemeClr val="bg1"/>
                      </a:solidFill>
                      <a:latin typeface="Open Sans Extrabold" panose="020B0906030804020204" pitchFamily="34" charset="0"/>
                      <a:ea typeface="Open Sans Extrabold" panose="020B0906030804020204" pitchFamily="34" charset="0"/>
                      <a:cs typeface="Open Sans Extrabold" panose="020B0906030804020204" pitchFamily="34" charset="0"/>
                    </a:rPr>
                    <a:t>ВОЗМОЖНОСТИ МОНЕТИЗАЦИИ</a:t>
                  </a:r>
                </a:p>
              </p:txBody>
            </p:sp>
          </p:grp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xmlns="" id="{3FFBF8E1-EAC9-4A24-9F38-7723CCBDDA7A}"/>
                  </a:ext>
                </a:extLst>
              </p:cNvPr>
              <p:cNvSpPr txBox="1"/>
              <p:nvPr/>
            </p:nvSpPr>
            <p:spPr>
              <a:xfrm>
                <a:off x="2221307" y="5261284"/>
                <a:ext cx="4219359" cy="132343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1600" dirty="0">
                    <a:latin typeface="UnB Office" panose="020B0604020202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Мод органайзер предлагает различные модели монетизации, такие как платные версии с дополнительными функциями или партнерства с другими образовательными платформами</a:t>
                </a:r>
              </a:p>
            </p:txBody>
          </p:sp>
          <p:grpSp>
            <p:nvGrpSpPr>
              <p:cNvPr id="67" name="Группа 66">
                <a:extLst>
                  <a:ext uri="{FF2B5EF4-FFF2-40B4-BE49-F238E27FC236}">
                    <a16:creationId xmlns:a16="http://schemas.microsoft.com/office/drawing/2014/main" xmlns="" id="{C1952EC8-52F1-4701-BC04-77AA167C71C2}"/>
                  </a:ext>
                </a:extLst>
              </p:cNvPr>
              <p:cNvGrpSpPr/>
              <p:nvPr/>
            </p:nvGrpSpPr>
            <p:grpSpPr>
              <a:xfrm>
                <a:off x="6607275" y="4327879"/>
                <a:ext cx="5108523" cy="849402"/>
                <a:chOff x="-1568485" y="4023589"/>
                <a:chExt cx="6330293" cy="1037361"/>
              </a:xfrm>
            </p:grpSpPr>
            <p:sp>
              <p:nvSpPr>
                <p:cNvPr id="69" name="Прямоугольник 68">
                  <a:extLst>
                    <a:ext uri="{FF2B5EF4-FFF2-40B4-BE49-F238E27FC236}">
                      <a16:creationId xmlns:a16="http://schemas.microsoft.com/office/drawing/2014/main" xmlns="" id="{4EE2A8B1-10F3-4564-8B4A-3C7398FCF89E}"/>
                    </a:ext>
                  </a:extLst>
                </p:cNvPr>
                <p:cNvSpPr/>
                <p:nvPr/>
              </p:nvSpPr>
              <p:spPr>
                <a:xfrm>
                  <a:off x="-1567795" y="4023589"/>
                  <a:ext cx="6329603" cy="938301"/>
                </a:xfrm>
                <a:prstGeom prst="rect">
                  <a:avLst/>
                </a:prstGeom>
                <a:solidFill>
                  <a:srgbClr val="DD4B7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ru-RU" dirty="0"/>
                    <a:t> </a:t>
                  </a:r>
                </a:p>
              </p:txBody>
            </p:sp>
            <p:sp>
              <p:nvSpPr>
                <p:cNvPr id="70" name="Прямоугольник 69">
                  <a:extLst>
                    <a:ext uri="{FF2B5EF4-FFF2-40B4-BE49-F238E27FC236}">
                      <a16:creationId xmlns:a16="http://schemas.microsoft.com/office/drawing/2014/main" xmlns="" id="{00E061D1-579E-4A61-AF50-565B5E9CB089}"/>
                    </a:ext>
                  </a:extLst>
                </p:cNvPr>
                <p:cNvSpPr/>
                <p:nvPr/>
              </p:nvSpPr>
              <p:spPr>
                <a:xfrm>
                  <a:off x="-1568485" y="4122649"/>
                  <a:ext cx="6329603" cy="938301"/>
                </a:xfrm>
                <a:prstGeom prst="rect">
                  <a:avLst/>
                </a:prstGeom>
                <a:solidFill>
                  <a:srgbClr val="85193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1" name="Прямоугольник 70">
                  <a:extLst>
                    <a:ext uri="{FF2B5EF4-FFF2-40B4-BE49-F238E27FC236}">
                      <a16:creationId xmlns:a16="http://schemas.microsoft.com/office/drawing/2014/main" xmlns="" id="{8066A2BA-D94C-4E1D-A90F-89ED9FCF3E15}"/>
                    </a:ext>
                  </a:extLst>
                </p:cNvPr>
                <p:cNvSpPr/>
                <p:nvPr/>
              </p:nvSpPr>
              <p:spPr>
                <a:xfrm>
                  <a:off x="-1568485" y="4077043"/>
                  <a:ext cx="6329603" cy="938301"/>
                </a:xfrm>
                <a:prstGeom prst="rect">
                  <a:avLst/>
                </a:prstGeom>
                <a:solidFill>
                  <a:srgbClr val="B7234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2" name="extBox 71">
                  <a:extLst>
                    <a:ext uri="{FF2B5EF4-FFF2-40B4-BE49-F238E27FC236}">
                      <a16:creationId xmlns:a16="http://schemas.microsoft.com/office/drawing/2014/main" xmlns="" id="{32A4E534-A0A2-4E22-861C-418EE790231C}"/>
                    </a:ext>
                  </a:extLst>
                </p:cNvPr>
                <p:cNvSpPr txBox="1"/>
                <p:nvPr/>
              </p:nvSpPr>
              <p:spPr>
                <a:xfrm>
                  <a:off x="-1568484" y="4324305"/>
                  <a:ext cx="6329603" cy="45106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ru-RU" dirty="0">
                      <a:solidFill>
                        <a:schemeClr val="bg1"/>
                      </a:solidFill>
                      <a:latin typeface="Open Sans Extrabold" panose="020B0906030804020204" pitchFamily="34" charset="0"/>
                      <a:ea typeface="Open Sans Extrabold" panose="020B0906030804020204" pitchFamily="34" charset="0"/>
                      <a:cs typeface="Open Sans Extrabold" panose="020B0906030804020204" pitchFamily="34" charset="0"/>
                    </a:rPr>
                    <a:t>ПОДДЕРЖКА </a:t>
                  </a:r>
                  <a:r>
                    <a:rPr lang="en-US" dirty="0">
                      <a:solidFill>
                        <a:schemeClr val="bg1"/>
                      </a:solidFill>
                      <a:latin typeface="Open Sans Extrabold" panose="020B0906030804020204" pitchFamily="34" charset="0"/>
                      <a:ea typeface="Open Sans Extrabold" panose="020B0906030804020204" pitchFamily="34" charset="0"/>
                      <a:cs typeface="Open Sans Extrabold" panose="020B0906030804020204" pitchFamily="34" charset="0"/>
                    </a:rPr>
                    <a:t>WINOWS 7</a:t>
                  </a:r>
                  <a:endParaRPr lang="ru-RU" dirty="0">
                    <a:solidFill>
                      <a:schemeClr val="bg1"/>
                    </a:solidFill>
                    <a:latin typeface="Open Sans Extrabold" panose="020B0906030804020204" pitchFamily="34" charset="0"/>
                    <a:ea typeface="Open Sans Extrabold" panose="020B0906030804020204" pitchFamily="34" charset="0"/>
                    <a:cs typeface="Open Sans Extrabold" panose="020B0906030804020204" pitchFamily="34" charset="0"/>
                  </a:endParaRPr>
                </a:p>
              </p:txBody>
            </p:sp>
          </p:grp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xmlns="" id="{5C2B8B0B-8AB5-4D55-857A-BD426BE4963E}"/>
                  </a:ext>
                </a:extLst>
              </p:cNvPr>
              <p:cNvSpPr txBox="1"/>
              <p:nvPr/>
            </p:nvSpPr>
            <p:spPr>
              <a:xfrm>
                <a:off x="6607274" y="5261284"/>
                <a:ext cx="5107968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1600" dirty="0">
                    <a:latin typeface="UnB Office" panose="020B0604020202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Если игрока установлена операционная система Windows 7 и он не могут использовать </a:t>
                </a:r>
                <a:r>
                  <a:rPr lang="ru-RU" sz="1600" dirty="0" err="1">
                    <a:latin typeface="UnB Office" panose="020B0604020202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Minecraft</a:t>
                </a:r>
                <a:r>
                  <a:rPr lang="ru-RU" sz="1600" dirty="0">
                    <a:latin typeface="UnB Office" panose="020B0604020202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: Education </a:t>
                </a:r>
                <a:r>
                  <a:rPr lang="en-US" sz="1600" dirty="0">
                    <a:latin typeface="UnB Office" panose="020B0604020202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e</a:t>
                </a:r>
                <a:r>
                  <a:rPr lang="ru-RU" sz="1600" dirty="0" err="1">
                    <a:latin typeface="UnB Office" panose="020B0604020202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dition</a:t>
                </a:r>
                <a:r>
                  <a:rPr lang="ru-RU" sz="1600" dirty="0">
                    <a:latin typeface="UnB Office" panose="020B0604020202020204" pitchFamily="34" charset="0"/>
                    <a:ea typeface="Open Sans Semibold" panose="020B0706030804020204" pitchFamily="34" charset="0"/>
                    <a:cs typeface="Open Sans Semibold" panose="020B0706030804020204" pitchFamily="34" charset="0"/>
                  </a:rPr>
                  <a:t>, им не обязательно обновляться, чтобы пользоваться нашей программой</a:t>
                </a:r>
              </a:p>
            </p:txBody>
          </p:sp>
        </p:grpSp>
      </p:grpSp>
      <p:graphicFrame>
        <p:nvGraphicFramePr>
          <p:cNvPr id="46" name="Диаграмма 45">
            <a:extLst>
              <a:ext uri="{FF2B5EF4-FFF2-40B4-BE49-F238E27FC236}">
                <a16:creationId xmlns:a16="http://schemas.microsoft.com/office/drawing/2014/main" xmlns="" id="{62FDEFBC-14D8-48BB-A0F3-A798C979D4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33113755"/>
              </p:ext>
            </p:extLst>
          </p:nvPr>
        </p:nvGraphicFramePr>
        <p:xfrm>
          <a:off x="9694632" y="4357065"/>
          <a:ext cx="2395768" cy="1317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A612C7E-895C-47D0-9F7D-2AFA2FEE59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6042"/>
            <a:ext cx="12192000" cy="128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0270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25000" sy="18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F1A7A62-C42A-4426-A5DE-CC35113A6169}"/>
              </a:ext>
            </a:extLst>
          </p:cNvPr>
          <p:cNvSpPr txBox="1"/>
          <p:nvPr/>
        </p:nvSpPr>
        <p:spPr>
          <a:xfrm>
            <a:off x="230372" y="255181"/>
            <a:ext cx="3710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ОБЪЁМЫ СПРОСА</a:t>
            </a:r>
            <a:endParaRPr lang="ru-RU" sz="1050" dirty="0">
              <a:solidFill>
                <a:schemeClr val="bg1"/>
              </a:solidFill>
              <a:latin typeface="UnB Office" panose="020B0604020202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0C03A6E-90A1-476A-ACEF-76689C6884DF}"/>
              </a:ext>
            </a:extLst>
          </p:cNvPr>
          <p:cNvSpPr txBox="1"/>
          <p:nvPr/>
        </p:nvSpPr>
        <p:spPr>
          <a:xfrm>
            <a:off x="230372" y="934720"/>
            <a:ext cx="363623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UnB Office" panose="020B0604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Общий:</a:t>
            </a:r>
          </a:p>
          <a:p>
            <a:r>
              <a:rPr lang="ru-RU" dirty="0">
                <a:solidFill>
                  <a:schemeClr val="bg1"/>
                </a:solidFill>
                <a:latin typeface="UnB Office" panose="020B0604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   52 тыс. запросов</a:t>
            </a:r>
          </a:p>
          <a:p>
            <a:endParaRPr lang="ru-RU" dirty="0">
              <a:solidFill>
                <a:schemeClr val="bg1"/>
              </a:solidFill>
              <a:latin typeface="UnB Office" panose="020B0604020202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UnB Office" panose="020B0604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Брендовый (Конкуренты):</a:t>
            </a:r>
          </a:p>
          <a:p>
            <a:r>
              <a:rPr lang="ru-RU" dirty="0">
                <a:solidFill>
                  <a:schemeClr val="bg1"/>
                </a:solidFill>
                <a:latin typeface="UnB Office" panose="020B0604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   4,2 тыс. запросов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1335513-79D5-4F6B-BE1C-B3F5E69F2A29}"/>
              </a:ext>
            </a:extLst>
          </p:cNvPr>
          <p:cNvSpPr txBox="1"/>
          <p:nvPr/>
        </p:nvSpPr>
        <p:spPr>
          <a:xfrm>
            <a:off x="7914115" y="255181"/>
            <a:ext cx="40475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АНАЛИЗ СПРОСА</a:t>
            </a:r>
            <a:endParaRPr lang="ru-RU" sz="1050" dirty="0">
              <a:solidFill>
                <a:schemeClr val="bg1"/>
              </a:solidFill>
              <a:latin typeface="UnB Office" panose="020B0604020202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21F77C61-CD26-4741-AB01-EEBBB2A0EB20}"/>
              </a:ext>
            </a:extLst>
          </p:cNvPr>
          <p:cNvGrpSpPr/>
          <p:nvPr/>
        </p:nvGrpSpPr>
        <p:grpSpPr>
          <a:xfrm>
            <a:off x="3940983" y="934720"/>
            <a:ext cx="8020644" cy="5312498"/>
            <a:chOff x="3940983" y="1290320"/>
            <a:chExt cx="8020644" cy="5312498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xmlns="" id="{596CED81-C824-4818-AD12-41E875E983CA}"/>
                </a:ext>
              </a:extLst>
            </p:cNvPr>
            <p:cNvSpPr/>
            <p:nvPr/>
          </p:nvSpPr>
          <p:spPr>
            <a:xfrm>
              <a:off x="3940983" y="1290320"/>
              <a:ext cx="8020644" cy="53124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6F356810-8BE2-4ACE-B092-EE79C8427D80}"/>
                </a:ext>
              </a:extLst>
            </p:cNvPr>
            <p:cNvSpPr txBox="1"/>
            <p:nvPr/>
          </p:nvSpPr>
          <p:spPr>
            <a:xfrm>
              <a:off x="3940984" y="1378565"/>
              <a:ext cx="79462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62" b="1" i="0" u="none" strike="noStrike" kern="1200" spc="0" baseline="0">
                  <a:solidFill>
                    <a:prstClr val="black"/>
                  </a:solidFill>
                  <a:latin typeface="UnB Office" panose="020B0604020202020204" pitchFamily="34" charset="0"/>
                  <a:ea typeface="+mn-ea"/>
                  <a:cs typeface="+mn-cs"/>
                </a:defRPr>
              </a:pPr>
              <a:r>
                <a:rPr lang="ru-RU" sz="2800" b="1" i="0" baseline="0" dirty="0">
                  <a:effectLst/>
                </a:rPr>
                <a:t>ОБЪЁМ СПРОСА С 01.01.2023 ПО 05.09.2023</a:t>
              </a:r>
              <a:endParaRPr lang="ru-RU" sz="3200" b="1" dirty="0">
                <a:solidFill>
                  <a:schemeClr val="tx1"/>
                </a:solidFill>
                <a:latin typeface="UnB Office" panose="020B0604020202020204" pitchFamily="34" charset="0"/>
              </a:endParaRPr>
            </a:p>
          </p:txBody>
        </p:sp>
        <p:graphicFrame>
          <p:nvGraphicFramePr>
            <p:cNvPr id="4" name="Диаграмма 3">
              <a:extLst>
                <a:ext uri="{FF2B5EF4-FFF2-40B4-BE49-F238E27FC236}">
                  <a16:creationId xmlns:a16="http://schemas.microsoft.com/office/drawing/2014/main" xmlns="" id="{AB839448-570C-4EFC-BE2E-76DD44A308A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577754262"/>
                </p:ext>
              </p:extLst>
            </p:nvPr>
          </p:nvGraphicFramePr>
          <p:xfrm>
            <a:off x="5232400" y="1901785"/>
            <a:ext cx="6461760" cy="417781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98D013C-11EF-48E9-B7C8-4037CAED2243}"/>
              </a:ext>
            </a:extLst>
          </p:cNvPr>
          <p:cNvSpPr txBox="1"/>
          <p:nvPr/>
        </p:nvSpPr>
        <p:spPr>
          <a:xfrm>
            <a:off x="220212" y="3259355"/>
            <a:ext cx="37106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ПРОГНОЗ (2024 г.)</a:t>
            </a:r>
            <a:endParaRPr lang="ru-RU" sz="1050" dirty="0">
              <a:solidFill>
                <a:schemeClr val="bg1"/>
              </a:solidFill>
              <a:latin typeface="UnB Office" panose="020B0604020202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D5D0B36C-F870-494F-B485-92C7358DF739}"/>
              </a:ext>
            </a:extLst>
          </p:cNvPr>
          <p:cNvSpPr txBox="1"/>
          <p:nvPr/>
        </p:nvSpPr>
        <p:spPr>
          <a:xfrm>
            <a:off x="220212" y="3938894"/>
            <a:ext cx="363623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UnB Office" panose="020B0604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Общий:</a:t>
            </a:r>
          </a:p>
          <a:p>
            <a:r>
              <a:rPr lang="ru-RU" dirty="0">
                <a:solidFill>
                  <a:schemeClr val="bg1"/>
                </a:solidFill>
                <a:latin typeface="UnB Office" panose="020B0604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   64 тыс. запросов</a:t>
            </a:r>
          </a:p>
          <a:p>
            <a:endParaRPr lang="ru-RU" dirty="0">
              <a:solidFill>
                <a:schemeClr val="bg1"/>
              </a:solidFill>
              <a:latin typeface="UnB Office" panose="020B0604020202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UnB Office" panose="020B0604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Брендовый (Проект):</a:t>
            </a:r>
          </a:p>
          <a:p>
            <a:r>
              <a:rPr lang="ru-RU" dirty="0">
                <a:solidFill>
                  <a:schemeClr val="bg1"/>
                </a:solidFill>
                <a:latin typeface="UnB Office" panose="020B0604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   7,1 тыс. запросов</a:t>
            </a:r>
          </a:p>
          <a:p>
            <a:endParaRPr lang="ru-RU" dirty="0">
              <a:solidFill>
                <a:schemeClr val="bg1"/>
              </a:solidFill>
              <a:latin typeface="UnB Office" panose="020B0604020202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r>
              <a:rPr lang="ru-RU" dirty="0">
                <a:solidFill>
                  <a:schemeClr val="bg1"/>
                </a:solidFill>
                <a:latin typeface="UnB Office" panose="020B0604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Брендовый (Конкуренты):</a:t>
            </a:r>
          </a:p>
          <a:p>
            <a:r>
              <a:rPr lang="ru-RU" dirty="0">
                <a:solidFill>
                  <a:schemeClr val="bg1"/>
                </a:solidFill>
                <a:latin typeface="UnB Office" panose="020B0604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   6,2 тыс. запросов</a:t>
            </a:r>
          </a:p>
        </p:txBody>
      </p:sp>
    </p:spTree>
    <p:extLst>
      <p:ext uri="{BB962C8B-B14F-4D97-AF65-F5344CB8AC3E}">
        <p14:creationId xmlns:p14="http://schemas.microsoft.com/office/powerpoint/2010/main" val="34651502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2304292-B363-434E-8B7B-99C911219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8477" cy="12851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1335513-79D5-4F6B-BE1C-B3F5E69F2A29}"/>
              </a:ext>
            </a:extLst>
          </p:cNvPr>
          <p:cNvSpPr txBox="1"/>
          <p:nvPr/>
        </p:nvSpPr>
        <p:spPr>
          <a:xfrm>
            <a:off x="4150618" y="1120943"/>
            <a:ext cx="80413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АНАЛИЗ КОНКУРЕНТОВ</a:t>
            </a:r>
            <a:endParaRPr lang="ru-RU" sz="1050" dirty="0">
              <a:latin typeface="UnB Office" panose="020B0604020202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graphicFrame>
        <p:nvGraphicFramePr>
          <p:cNvPr id="9" name="Таблица 10">
            <a:extLst>
              <a:ext uri="{FF2B5EF4-FFF2-40B4-BE49-F238E27FC236}">
                <a16:creationId xmlns:a16="http://schemas.microsoft.com/office/drawing/2014/main" xmlns="" id="{76A62B7D-7A26-47C1-A00D-28C959C437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3335679"/>
              </p:ext>
            </p:extLst>
          </p:nvPr>
        </p:nvGraphicFramePr>
        <p:xfrm>
          <a:off x="642349" y="1654541"/>
          <a:ext cx="10906824" cy="3235960"/>
        </p:xfrm>
        <a:graphic>
          <a:graphicData uri="http://schemas.openxmlformats.org/drawingml/2006/table">
            <a:tbl>
              <a:tblPr firstRow="1" bandRow="1">
                <a:tableStyleId>{85BE263C-DBD7-4A20-BB59-AAB30ACAA65A}</a:tableStyleId>
              </a:tblPr>
              <a:tblGrid>
                <a:gridCol w="2837969">
                  <a:extLst>
                    <a:ext uri="{9D8B030D-6E8A-4147-A177-3AD203B41FA5}">
                      <a16:colId xmlns:a16="http://schemas.microsoft.com/office/drawing/2014/main" xmlns="" val="773624966"/>
                    </a:ext>
                  </a:extLst>
                </a:gridCol>
                <a:gridCol w="2358933">
                  <a:extLst>
                    <a:ext uri="{9D8B030D-6E8A-4147-A177-3AD203B41FA5}">
                      <a16:colId xmlns:a16="http://schemas.microsoft.com/office/drawing/2014/main" xmlns="" val="2397734581"/>
                    </a:ext>
                  </a:extLst>
                </a:gridCol>
                <a:gridCol w="2983216">
                  <a:extLst>
                    <a:ext uri="{9D8B030D-6E8A-4147-A177-3AD203B41FA5}">
                      <a16:colId xmlns:a16="http://schemas.microsoft.com/office/drawing/2014/main" xmlns="" val="1275287068"/>
                    </a:ext>
                  </a:extLst>
                </a:gridCol>
                <a:gridCol w="2726706">
                  <a:extLst>
                    <a:ext uri="{9D8B030D-6E8A-4147-A177-3AD203B41FA5}">
                      <a16:colId xmlns:a16="http://schemas.microsoft.com/office/drawing/2014/main" xmlns="" val="372878625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endParaRPr lang="en-US" sz="960" b="1" i="0" u="none" strike="noStrike" dirty="0">
                        <a:solidFill>
                          <a:srgbClr val="FFFFFF"/>
                        </a:solidFill>
                        <a:effectLst/>
                        <a:latin typeface="Open Sans" panose="020B0606030504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8519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8519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TlToB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B7234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kern="1200" dirty="0">
                          <a:solidFill>
                            <a:schemeClr val="lt1"/>
                          </a:solidFill>
                        </a:rPr>
                        <a:t>TLAUNCHER</a:t>
                      </a:r>
                      <a:endParaRPr lang="en-US" sz="1800" b="1" kern="1200" dirty="0">
                        <a:solidFill>
                          <a:schemeClr val="lt1"/>
                        </a:solidFill>
                        <a:latin typeface="Open Sans Extrabold" panose="020B0906030804020204" pitchFamily="34" charset="0"/>
                        <a:ea typeface="Open Sans Extrabold" panose="020B0906030804020204" pitchFamily="34" charset="0"/>
                        <a:cs typeface="Open Sans Extrabold" panose="020B0906030804020204" pitchFamily="34" charset="0"/>
                      </a:endParaRPr>
                    </a:p>
                  </a:txBody>
                  <a:tcPr marL="7620" marR="7620" marT="7620" marB="0" anchor="ctr">
                    <a:lnT w="12700" cap="flat" cmpd="sng" algn="ctr">
                      <a:solidFill>
                        <a:srgbClr val="8519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723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VORTEX</a:t>
                      </a:r>
                      <a:endParaRPr lang="en-US" dirty="0">
                        <a:latin typeface="Open Sans Extrabold" panose="020B0906030804020204" pitchFamily="34" charset="0"/>
                        <a:ea typeface="Open Sans Extrabold" panose="020B0906030804020204" pitchFamily="34" charset="0"/>
                        <a:cs typeface="Open Sans Extrabold" panose="020B0906030804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rgbClr val="8519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7234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FTB LAUNCHER</a:t>
                      </a:r>
                      <a:endParaRPr lang="en-US" dirty="0">
                        <a:latin typeface="Open Sans Extrabold" panose="020B0906030804020204" pitchFamily="34" charset="0"/>
                        <a:ea typeface="Open Sans Extrabold" panose="020B0906030804020204" pitchFamily="34" charset="0"/>
                        <a:cs typeface="Open Sans Extrabold" panose="020B0906030804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8519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519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723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28283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endParaRPr lang="ru-RU" sz="400" b="0" u="none" strike="noStrike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Мод-органайзер, предоставляющий доступ к различным версиям </a:t>
                      </a:r>
                      <a:r>
                        <a:rPr lang="ru-RU" sz="14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Minecraft</a:t>
                      </a:r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и модификациям</a:t>
                      </a: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endParaRPr lang="ru-RU" sz="400" b="0" i="0" u="none" strike="noStrike" dirty="0">
                        <a:solidFill>
                          <a:srgbClr val="000000"/>
                        </a:solidFill>
                        <a:effectLst/>
                        <a:latin typeface="UnB Office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8519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UnB Office" panose="020B0604020202020204" pitchFamily="34" charset="0"/>
                        </a:rPr>
                        <a:t> * +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** +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UnB Office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en-US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*</a:t>
                      </a:r>
                      <a:r>
                        <a:rPr lang="ru-RU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+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UnB Office" panose="020B060402020202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rgbClr val="8519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26280258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endParaRPr lang="ru-RU" sz="400" b="0" u="none" strike="noStrike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Бесплатно, с возможностью покупки премиум-версии</a:t>
                      </a: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endParaRPr lang="ru-RU" sz="400" b="0" i="0" u="none" strike="noStrike" dirty="0">
                        <a:solidFill>
                          <a:srgbClr val="000000"/>
                        </a:solidFill>
                        <a:effectLst/>
                        <a:latin typeface="UnB Office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8519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UnB Office" panose="020B0604020202020204" pitchFamily="34" charset="0"/>
                        </a:rPr>
                        <a:t>+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+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UnB Office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+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UnB Office" panose="020B0604020202020204" pitchFamily="34" charset="0"/>
                      </a:endParaRP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rgbClr val="8519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11936437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endParaRPr lang="ru-RU" sz="400" b="0" u="none" strike="noStrike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Гибкое управление модами, поддержка модификаций от сторонних разработчиков, интеграция с другими сервисами</a:t>
                      </a: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endParaRPr lang="ru-RU" sz="400" b="0" i="0" u="none" strike="noStrike" dirty="0">
                        <a:solidFill>
                          <a:srgbClr val="000000"/>
                        </a:solidFill>
                        <a:effectLst/>
                        <a:latin typeface="UnB Office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8519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UnB Office" panose="020B0604020202020204" pitchFamily="34" charset="0"/>
                        </a:rPr>
                        <a:t>-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UnB Office" panose="020B0604020202020204" pitchFamily="34" charset="0"/>
                        </a:rPr>
                        <a:t>+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UnB Office" panose="020B0604020202020204" pitchFamily="34" charset="0"/>
                        </a:rPr>
                        <a:t>+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rgbClr val="8519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xmlns="" val="38581955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endParaRPr lang="ru-RU" sz="400" b="0" u="none" strike="noStrike" dirty="0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Регулярные обновления, активная поддержка сообщества</a:t>
                      </a:r>
                    </a:p>
                    <a:p>
                      <a:pPr algn="ctr" fontAlgn="ctr">
                        <a:lnSpc>
                          <a:spcPct val="100000"/>
                        </a:lnSpc>
                      </a:pPr>
                      <a:endParaRPr lang="ru-RU" sz="400" b="0" i="0" u="none" strike="noStrike" dirty="0">
                        <a:solidFill>
                          <a:srgbClr val="000000"/>
                        </a:solidFill>
                        <a:effectLst/>
                        <a:latin typeface="UnB Office" panose="020B060402020202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8519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8519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UnB Office" panose="020B0604020202020204" pitchFamily="34" charset="0"/>
                        </a:rPr>
                        <a:t>+</a:t>
                      </a: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rgbClr val="8519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UnB Office" panose="020B0604020202020204" pitchFamily="34" charset="0"/>
                        </a:rPr>
                        <a:t>+-</a:t>
                      </a:r>
                    </a:p>
                  </a:txBody>
                  <a:tcPr marL="7620" marR="7620" marT="7620" marB="0" anchor="ctr">
                    <a:lnB w="12700" cap="flat" cmpd="sng" algn="ctr">
                      <a:solidFill>
                        <a:srgbClr val="8519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00000"/>
                        </a:lnSpc>
                      </a:pPr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UnB Office" panose="020B0604020202020204" pitchFamily="34" charset="0"/>
                        </a:rPr>
                        <a:t>+</a:t>
                      </a:r>
                    </a:p>
                  </a:txBody>
                  <a:tcPr marL="7620" marR="7620" marT="7620" marB="0" anchor="ctr">
                    <a:lnR w="12700" cap="flat" cmpd="sng" algn="ctr">
                      <a:solidFill>
                        <a:srgbClr val="8519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85193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05102816"/>
                  </a:ext>
                </a:extLst>
              </a:tr>
            </a:tbl>
          </a:graphicData>
        </a:graphic>
      </p:graphicFrame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56615FB5-20D3-48C2-A866-C172EA89B767}"/>
              </a:ext>
            </a:extLst>
          </p:cNvPr>
          <p:cNvGrpSpPr/>
          <p:nvPr/>
        </p:nvGrpSpPr>
        <p:grpSpPr>
          <a:xfrm>
            <a:off x="642589" y="4999461"/>
            <a:ext cx="2181892" cy="849401"/>
            <a:chOff x="642588" y="4999461"/>
            <a:chExt cx="5108523" cy="849401"/>
          </a:xfrm>
        </p:grpSpPr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xmlns="" id="{6B4DA92D-8779-4C90-831B-91BA098B0B01}"/>
                </a:ext>
              </a:extLst>
            </p:cNvPr>
            <p:cNvSpPr/>
            <p:nvPr/>
          </p:nvSpPr>
          <p:spPr>
            <a:xfrm>
              <a:off x="643145" y="4999461"/>
              <a:ext cx="5107966" cy="768290"/>
            </a:xfrm>
            <a:prstGeom prst="rect">
              <a:avLst/>
            </a:prstGeom>
            <a:solidFill>
              <a:srgbClr val="DD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</a:t>
              </a:r>
            </a:p>
          </p:txBody>
        </p:sp>
        <p:sp>
          <p:nvSpPr>
            <p:cNvPr id="51" name="Прямоугольник 50">
              <a:extLst>
                <a:ext uri="{FF2B5EF4-FFF2-40B4-BE49-F238E27FC236}">
                  <a16:creationId xmlns:a16="http://schemas.microsoft.com/office/drawing/2014/main" xmlns="" id="{8E71B61D-DDC1-4059-A457-0C105F99ABEA}"/>
                </a:ext>
              </a:extLst>
            </p:cNvPr>
            <p:cNvSpPr/>
            <p:nvPr/>
          </p:nvSpPr>
          <p:spPr>
            <a:xfrm>
              <a:off x="642588" y="5080572"/>
              <a:ext cx="5107966" cy="768290"/>
            </a:xfrm>
            <a:prstGeom prst="rect">
              <a:avLst/>
            </a:prstGeom>
            <a:solidFill>
              <a:srgbClr val="851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2" name="Прямоугольник 51">
              <a:extLst>
                <a:ext uri="{FF2B5EF4-FFF2-40B4-BE49-F238E27FC236}">
                  <a16:creationId xmlns:a16="http://schemas.microsoft.com/office/drawing/2014/main" xmlns="" id="{8C869CCF-A789-4A33-824D-837E12D72E8C}"/>
                </a:ext>
              </a:extLst>
            </p:cNvPr>
            <p:cNvSpPr/>
            <p:nvPr/>
          </p:nvSpPr>
          <p:spPr>
            <a:xfrm>
              <a:off x="642588" y="5043230"/>
              <a:ext cx="5107966" cy="768290"/>
            </a:xfrm>
            <a:prstGeom prst="rect">
              <a:avLst/>
            </a:prstGeom>
            <a:solidFill>
              <a:srgbClr val="B723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D222E219-5FD6-44CD-8595-5D328546A427}"/>
                </a:ext>
              </a:extLst>
            </p:cNvPr>
            <p:cNvSpPr txBox="1"/>
            <p:nvPr/>
          </p:nvSpPr>
          <p:spPr>
            <a:xfrm>
              <a:off x="642589" y="5245690"/>
              <a:ext cx="51079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ВЫВОДЫ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95DF6C4A-4373-4678-88C2-CC4F53F0B618}"/>
              </a:ext>
            </a:extLst>
          </p:cNvPr>
          <p:cNvSpPr txBox="1"/>
          <p:nvPr/>
        </p:nvSpPr>
        <p:spPr>
          <a:xfrm>
            <a:off x="642588" y="5932869"/>
            <a:ext cx="218165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UnB Office" panose="020B0604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Рынок свободен</a:t>
            </a:r>
          </a:p>
        </p:txBody>
      </p: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xmlns="" id="{3746CD3A-ED84-4484-B888-6B022C5C5FE0}"/>
              </a:ext>
            </a:extLst>
          </p:cNvPr>
          <p:cNvGrpSpPr/>
          <p:nvPr/>
        </p:nvGrpSpPr>
        <p:grpSpPr>
          <a:xfrm>
            <a:off x="2969228" y="4999461"/>
            <a:ext cx="4894612" cy="849401"/>
            <a:chOff x="642588" y="4999461"/>
            <a:chExt cx="5108523" cy="849401"/>
          </a:xfrm>
        </p:grpSpPr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xmlns="" id="{D0052C78-568E-4162-8370-D34F5E635717}"/>
                </a:ext>
              </a:extLst>
            </p:cNvPr>
            <p:cNvSpPr/>
            <p:nvPr/>
          </p:nvSpPr>
          <p:spPr>
            <a:xfrm>
              <a:off x="643145" y="4999461"/>
              <a:ext cx="5107966" cy="768290"/>
            </a:xfrm>
            <a:prstGeom prst="rect">
              <a:avLst/>
            </a:prstGeom>
            <a:solidFill>
              <a:srgbClr val="DD4B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dirty="0"/>
                <a:t> </a:t>
              </a:r>
            </a:p>
          </p:txBody>
        </p:sp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xmlns="" id="{B870AC28-B486-4E98-A312-9708EDB418AA}"/>
                </a:ext>
              </a:extLst>
            </p:cNvPr>
            <p:cNvSpPr/>
            <p:nvPr/>
          </p:nvSpPr>
          <p:spPr>
            <a:xfrm>
              <a:off x="642588" y="5080572"/>
              <a:ext cx="5107966" cy="768290"/>
            </a:xfrm>
            <a:prstGeom prst="rect">
              <a:avLst/>
            </a:prstGeom>
            <a:solidFill>
              <a:srgbClr val="8519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8" name="Прямоугольник 77">
              <a:extLst>
                <a:ext uri="{FF2B5EF4-FFF2-40B4-BE49-F238E27FC236}">
                  <a16:creationId xmlns:a16="http://schemas.microsoft.com/office/drawing/2014/main" xmlns="" id="{294501DC-28CF-4E6E-BB18-521314F1AC93}"/>
                </a:ext>
              </a:extLst>
            </p:cNvPr>
            <p:cNvSpPr/>
            <p:nvPr/>
          </p:nvSpPr>
          <p:spPr>
            <a:xfrm>
              <a:off x="642588" y="5043230"/>
              <a:ext cx="5107966" cy="768290"/>
            </a:xfrm>
            <a:prstGeom prst="rect">
              <a:avLst/>
            </a:prstGeom>
            <a:solidFill>
              <a:srgbClr val="B723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xmlns="" id="{4B07C1D2-920D-4C2C-AE40-FA592C5A6E80}"/>
                </a:ext>
              </a:extLst>
            </p:cNvPr>
            <p:cNvSpPr txBox="1"/>
            <p:nvPr/>
          </p:nvSpPr>
          <p:spPr>
            <a:xfrm>
              <a:off x="642589" y="5245690"/>
              <a:ext cx="51079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solidFill>
                    <a:schemeClr val="bg1"/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rPr>
                <a:t>ПРЯМЫЕ КОНКУРЕНТЫ</a:t>
              </a: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978050D9-6169-4D82-B910-51CAFC459F00}"/>
              </a:ext>
            </a:extLst>
          </p:cNvPr>
          <p:cNvSpPr txBox="1"/>
          <p:nvPr/>
        </p:nvSpPr>
        <p:spPr>
          <a:xfrm>
            <a:off x="2969228" y="5932869"/>
            <a:ext cx="48946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latin typeface="UnB Office" panose="020B0604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TLAUNCHER </a:t>
            </a:r>
            <a:r>
              <a:rPr lang="ru-RU" sz="1600" dirty="0">
                <a:latin typeface="UnB Office" panose="020B0604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и </a:t>
            </a:r>
            <a:r>
              <a:rPr lang="en-US" sz="1600" dirty="0">
                <a:latin typeface="UnB Office" panose="020B0604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FTB LAUNCHER</a:t>
            </a:r>
            <a:r>
              <a:rPr lang="ru-RU" sz="1600" dirty="0">
                <a:latin typeface="UnB Office" panose="020B0604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предоставляют доступ к пиратской версии игры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59013784-4982-4A60-8B89-8F7FE2266B6B}"/>
              </a:ext>
            </a:extLst>
          </p:cNvPr>
          <p:cNvSpPr txBox="1"/>
          <p:nvPr/>
        </p:nvSpPr>
        <p:spPr>
          <a:xfrm>
            <a:off x="8008053" y="4917232"/>
            <a:ext cx="354112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latin typeface="UnB Office" panose="020B0604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*</a:t>
            </a:r>
            <a:r>
              <a:rPr lang="en-US" sz="1600" dirty="0">
                <a:latin typeface="UnB Office" panose="020B0604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 </a:t>
            </a:r>
            <a:r>
              <a:rPr lang="ru-RU" sz="1600" dirty="0">
                <a:latin typeface="UnB Office" panose="020B0604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1600" dirty="0">
                <a:latin typeface="Calibri" panose="020F0502020204030204" pitchFamily="34" charset="0"/>
                <a:ea typeface="Open Sans Semibold" panose="020B0706030804020204" pitchFamily="34" charset="0"/>
                <a:cs typeface="Calibri" panose="020F0502020204030204" pitchFamily="34" charset="0"/>
              </a:rPr>
              <a:t>̅</a:t>
            </a:r>
            <a:r>
              <a:rPr lang="ru-RU" sz="1600" dirty="0">
                <a:latin typeface="UnB Office" panose="020B0604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пиратское ПО</a:t>
            </a:r>
          </a:p>
          <a:p>
            <a:r>
              <a:rPr lang="ru-RU" sz="1600" dirty="0">
                <a:latin typeface="UnB Office" panose="020B0604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**</a:t>
            </a:r>
            <a:r>
              <a:rPr lang="en-US" sz="1600" dirty="0">
                <a:latin typeface="UnB Office" panose="020B0604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 </a:t>
            </a:r>
            <a:r>
              <a:rPr lang="ru-RU" sz="1600" dirty="0">
                <a:latin typeface="UnB Office" panose="020B0604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</a:t>
            </a:r>
            <a:r>
              <a:rPr lang="ru-RU" sz="1600" dirty="0">
                <a:latin typeface="Calibri" panose="020F0502020204030204" pitchFamily="34" charset="0"/>
                <a:ea typeface="Open Sans Semibold" panose="020B0706030804020204" pitchFamily="34" charset="0"/>
                <a:cs typeface="Calibri" panose="020F0502020204030204" pitchFamily="34" charset="0"/>
              </a:rPr>
              <a:t>̅</a:t>
            </a:r>
            <a:r>
              <a:rPr lang="ru-RU" sz="1600" dirty="0">
                <a:latin typeface="UnB Office" panose="020B0604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Комбайн, нацеленный на большое количество игр помимо </a:t>
            </a:r>
            <a:r>
              <a:rPr lang="en-US" sz="1600" dirty="0">
                <a:latin typeface="UnB Office" panose="020B0604020202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Minecraft: Java edition</a:t>
            </a:r>
            <a:endParaRPr lang="ru-RU" sz="1600" dirty="0">
              <a:latin typeface="UnB Office" panose="020B0604020202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4949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F05F8971-93FA-4B4E-A5BD-8D4A461D3EAB}"/>
              </a:ext>
            </a:extLst>
          </p:cNvPr>
          <p:cNvGrpSpPr/>
          <p:nvPr/>
        </p:nvGrpSpPr>
        <p:grpSpPr>
          <a:xfrm>
            <a:off x="748330" y="111459"/>
            <a:ext cx="10695340" cy="6390941"/>
            <a:chOff x="1129075" y="111459"/>
            <a:chExt cx="10695340" cy="6390941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xmlns="" id="{DC893F78-B0F4-4979-BA3D-609E03BFE069}"/>
                </a:ext>
              </a:extLst>
            </p:cNvPr>
            <p:cNvGrpSpPr/>
            <p:nvPr/>
          </p:nvGrpSpPr>
          <p:grpSpPr>
            <a:xfrm>
              <a:off x="2418080" y="355600"/>
              <a:ext cx="3677920" cy="6146800"/>
              <a:chOff x="1615440" y="355600"/>
              <a:chExt cx="3677920" cy="6146800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xmlns="" id="{0CE0CF35-6E20-49CD-8773-D6C701AE3C1F}"/>
                  </a:ext>
                </a:extLst>
              </p:cNvPr>
              <p:cNvSpPr/>
              <p:nvPr/>
            </p:nvSpPr>
            <p:spPr>
              <a:xfrm>
                <a:off x="1615440" y="355600"/>
                <a:ext cx="3677920" cy="6146800"/>
              </a:xfrm>
              <a:prstGeom prst="rect">
                <a:avLst/>
              </a:prstGeom>
              <a:blipFill dpi="0" rotWithShape="1">
                <a:blip r:embed="rId3"/>
                <a:srcRect/>
                <a:tile tx="-76200" ty="508000" sx="60000" sy="60000" flip="none" algn="ctr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" name="Прямоугольник 4">
                <a:extLst>
                  <a:ext uri="{FF2B5EF4-FFF2-40B4-BE49-F238E27FC236}">
                    <a16:creationId xmlns:a16="http://schemas.microsoft.com/office/drawing/2014/main" xmlns="" id="{19EF15C9-5E48-4244-887D-E2DD866ED553}"/>
                  </a:ext>
                </a:extLst>
              </p:cNvPr>
              <p:cNvSpPr/>
              <p:nvPr/>
            </p:nvSpPr>
            <p:spPr>
              <a:xfrm>
                <a:off x="1615440" y="4470400"/>
                <a:ext cx="3677920" cy="2032000"/>
              </a:xfrm>
              <a:prstGeom prst="rect">
                <a:avLst/>
              </a:prstGeom>
              <a:solidFill>
                <a:schemeClr val="tx1"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grpSp>
            <p:nvGrpSpPr>
              <p:cNvPr id="22" name="Группа 21">
                <a:extLst>
                  <a:ext uri="{FF2B5EF4-FFF2-40B4-BE49-F238E27FC236}">
                    <a16:creationId xmlns:a16="http://schemas.microsoft.com/office/drawing/2014/main" xmlns="" id="{AA38EAA5-5797-4D74-BA40-0D7CBFFC8354}"/>
                  </a:ext>
                </a:extLst>
              </p:cNvPr>
              <p:cNvGrpSpPr/>
              <p:nvPr/>
            </p:nvGrpSpPr>
            <p:grpSpPr>
              <a:xfrm>
                <a:off x="2702730" y="3718730"/>
                <a:ext cx="1503340" cy="1503340"/>
                <a:chOff x="4780722" y="3429000"/>
                <a:chExt cx="1948069" cy="1948069"/>
              </a:xfrm>
              <a:effectLst>
                <a:outerShdw blurRad="50800" dist="38100" dir="5400000" algn="t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23" name="Овал 22">
                  <a:extLst>
                    <a:ext uri="{FF2B5EF4-FFF2-40B4-BE49-F238E27FC236}">
                      <a16:creationId xmlns:a16="http://schemas.microsoft.com/office/drawing/2014/main" xmlns="" id="{0F16592E-D7C3-44A2-A7B7-4CCA03C434BD}"/>
                    </a:ext>
                  </a:extLst>
                </p:cNvPr>
                <p:cNvSpPr/>
                <p:nvPr/>
              </p:nvSpPr>
              <p:spPr>
                <a:xfrm>
                  <a:off x="4780722" y="3429000"/>
                  <a:ext cx="1948069" cy="194806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D335A1"/>
                    </a:gs>
                    <a:gs pos="100000">
                      <a:srgbClr val="81BEEA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Скругленный прямоугольник 7">
                  <a:extLst>
                    <a:ext uri="{FF2B5EF4-FFF2-40B4-BE49-F238E27FC236}">
                      <a16:creationId xmlns:a16="http://schemas.microsoft.com/office/drawing/2014/main" xmlns="" id="{F32D06B3-510D-4A75-B584-8F25180468C9}"/>
                    </a:ext>
                  </a:extLst>
                </p:cNvPr>
                <p:cNvSpPr/>
                <p:nvPr/>
              </p:nvSpPr>
              <p:spPr>
                <a:xfrm>
                  <a:off x="4872548" y="3518739"/>
                  <a:ext cx="1764416" cy="1764416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D08CBA83-CBBC-432E-BB34-C1F9A0523A93}"/>
                  </a:ext>
                </a:extLst>
              </p:cNvPr>
              <p:cNvSpPr txBox="1"/>
              <p:nvPr/>
            </p:nvSpPr>
            <p:spPr>
              <a:xfrm>
                <a:off x="1615440" y="5462682"/>
                <a:ext cx="367792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400" dirty="0">
                    <a:solidFill>
                      <a:schemeClr val="bg1"/>
                    </a:solidFill>
                    <a:latin typeface="Open Sans Extrabold" panose="020B0906030804020204" pitchFamily="34" charset="0"/>
                    <a:ea typeface="Open Sans Extrabold" panose="020B0906030804020204" pitchFamily="34" charset="0"/>
                    <a:cs typeface="Open Sans Extrabold" panose="020B0906030804020204" pitchFamily="34" charset="0"/>
                  </a:rPr>
                  <a:t>МОРОЗОВА НАСТЯ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E036A50A-A555-44FC-AE5E-575C058BEE6E}"/>
                  </a:ext>
                </a:extLst>
              </p:cNvPr>
              <p:cNvSpPr txBox="1"/>
              <p:nvPr/>
            </p:nvSpPr>
            <p:spPr>
              <a:xfrm>
                <a:off x="1615440" y="5901266"/>
                <a:ext cx="367792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UnB Office" panose="020B0604020202020204" pitchFamily="34" charset="0"/>
                    <a:ea typeface="Open Sans Extrabold" panose="020B0906030804020204" pitchFamily="34" charset="0"/>
                    <a:cs typeface="Open Sans Extrabold" panose="020B0906030804020204" pitchFamily="34" charset="0"/>
                  </a:rPr>
                  <a:t>UI</a:t>
                </a:r>
                <a:r>
                  <a:rPr lang="ru-RU" dirty="0">
                    <a:solidFill>
                      <a:schemeClr val="bg1"/>
                    </a:solidFill>
                    <a:latin typeface="UnB Office" panose="020B0604020202020204" pitchFamily="34" charset="0"/>
                    <a:ea typeface="Open Sans Extrabold" panose="020B0906030804020204" pitchFamily="34" charset="0"/>
                    <a:cs typeface="Open Sans Extrabold" panose="020B0906030804020204" pitchFamily="34" charset="0"/>
                  </a:rPr>
                  <a:t>-ДИЗАЙНЕР</a:t>
                </a:r>
              </a:p>
            </p:txBody>
          </p:sp>
        </p:grp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xmlns="" id="{0022DF86-995F-4666-985B-F9DCE2F3ED49}"/>
                </a:ext>
              </a:extLst>
            </p:cNvPr>
            <p:cNvGrpSpPr/>
            <p:nvPr/>
          </p:nvGrpSpPr>
          <p:grpSpPr>
            <a:xfrm>
              <a:off x="6522897" y="355600"/>
              <a:ext cx="3677920" cy="6146800"/>
              <a:chOff x="6898729" y="355600"/>
              <a:chExt cx="3677920" cy="6146800"/>
            </a:xfrm>
          </p:grpSpPr>
          <p:sp>
            <p:nvSpPr>
              <p:cNvPr id="27" name="Прямоугольник 26">
                <a:extLst>
                  <a:ext uri="{FF2B5EF4-FFF2-40B4-BE49-F238E27FC236}">
                    <a16:creationId xmlns:a16="http://schemas.microsoft.com/office/drawing/2014/main" xmlns="" id="{DD262019-7B6C-4255-9C70-220B585B02D5}"/>
                  </a:ext>
                </a:extLst>
              </p:cNvPr>
              <p:cNvSpPr/>
              <p:nvPr/>
            </p:nvSpPr>
            <p:spPr>
              <a:xfrm>
                <a:off x="6898729" y="355600"/>
                <a:ext cx="3677920" cy="6146800"/>
              </a:xfrm>
              <a:prstGeom prst="rect">
                <a:avLst/>
              </a:prstGeom>
              <a:blipFill dpi="0" rotWithShape="1">
                <a:blip r:embed="rId5"/>
                <a:srcRect/>
                <a:tile tx="-1835150" ty="0" sx="64000" sy="64000" flip="none" algn="ctr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" name="Прямоугольник 27">
                <a:extLst>
                  <a:ext uri="{FF2B5EF4-FFF2-40B4-BE49-F238E27FC236}">
                    <a16:creationId xmlns:a16="http://schemas.microsoft.com/office/drawing/2014/main" xmlns="" id="{423A8A3C-5626-4650-8D6A-96B0EB0A1E2C}"/>
                  </a:ext>
                </a:extLst>
              </p:cNvPr>
              <p:cNvSpPr/>
              <p:nvPr/>
            </p:nvSpPr>
            <p:spPr>
              <a:xfrm>
                <a:off x="6898729" y="4470400"/>
                <a:ext cx="3677920" cy="2032000"/>
              </a:xfrm>
              <a:prstGeom prst="rect">
                <a:avLst/>
              </a:prstGeom>
              <a:solidFill>
                <a:schemeClr val="tx1">
                  <a:alpha val="7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FD7E54DE-52AC-47B4-8023-FF6AB5F2A376}"/>
                  </a:ext>
                </a:extLst>
              </p:cNvPr>
              <p:cNvSpPr txBox="1"/>
              <p:nvPr/>
            </p:nvSpPr>
            <p:spPr>
              <a:xfrm>
                <a:off x="6898729" y="5462682"/>
                <a:ext cx="367792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ru-RU" sz="2400" dirty="0">
                    <a:solidFill>
                      <a:schemeClr val="bg1"/>
                    </a:solidFill>
                    <a:latin typeface="Open Sans Extrabold" panose="020B0906030804020204" pitchFamily="34" charset="0"/>
                    <a:ea typeface="Open Sans Extrabold" panose="020B0906030804020204" pitchFamily="34" charset="0"/>
                    <a:cs typeface="Open Sans Extrabold" panose="020B0906030804020204" pitchFamily="34" charset="0"/>
                  </a:rPr>
                  <a:t>БАЛОГ КИРИЛЛ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53051C2A-EE3E-4BAB-AE76-DD3B76828DDF}"/>
                  </a:ext>
                </a:extLst>
              </p:cNvPr>
              <p:cNvSpPr txBox="1"/>
              <p:nvPr/>
            </p:nvSpPr>
            <p:spPr>
              <a:xfrm>
                <a:off x="6898729" y="5901266"/>
                <a:ext cx="367792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bg1"/>
                    </a:solidFill>
                    <a:latin typeface="UnB Office" panose="020B0604020202020204" pitchFamily="34" charset="0"/>
                    <a:ea typeface="Open Sans Extrabold" panose="020B0906030804020204" pitchFamily="34" charset="0"/>
                    <a:cs typeface="Open Sans Extrabold" panose="020B0906030804020204" pitchFamily="34" charset="0"/>
                  </a:rPr>
                  <a:t>FULL-STACK</a:t>
                </a:r>
                <a:r>
                  <a:rPr lang="ru-RU" dirty="0">
                    <a:solidFill>
                      <a:schemeClr val="bg1"/>
                    </a:solidFill>
                    <a:latin typeface="UnB Office" panose="020B0604020202020204" pitchFamily="34" charset="0"/>
                    <a:ea typeface="Open Sans Extrabold" panose="020B0906030804020204" pitchFamily="34" charset="0"/>
                    <a:cs typeface="Open Sans Extrabold" panose="020B0906030804020204" pitchFamily="34" charset="0"/>
                  </a:rPr>
                  <a:t> РАЗРАБОТЧИК</a:t>
                </a:r>
              </a:p>
            </p:txBody>
          </p:sp>
          <p:grpSp>
            <p:nvGrpSpPr>
              <p:cNvPr id="34" name="Группа 33">
                <a:extLst>
                  <a:ext uri="{FF2B5EF4-FFF2-40B4-BE49-F238E27FC236}">
                    <a16:creationId xmlns:a16="http://schemas.microsoft.com/office/drawing/2014/main" xmlns="" id="{B08C5198-FAB4-4284-9AC2-3AAFE965ADEF}"/>
                  </a:ext>
                </a:extLst>
              </p:cNvPr>
              <p:cNvGrpSpPr/>
              <p:nvPr/>
            </p:nvGrpSpPr>
            <p:grpSpPr>
              <a:xfrm>
                <a:off x="7986019" y="3718730"/>
                <a:ext cx="1503340" cy="1503340"/>
                <a:chOff x="4780722" y="3429000"/>
                <a:chExt cx="1948069" cy="1948069"/>
              </a:xfrm>
              <a:effectLst>
                <a:outerShdw blurRad="50800" dist="38100" dir="5400000" algn="t" rotWithShape="0">
                  <a:prstClr val="black">
                    <a:alpha val="20000"/>
                  </a:prstClr>
                </a:outerShdw>
              </a:effectLst>
            </p:grpSpPr>
            <p:sp>
              <p:nvSpPr>
                <p:cNvPr id="35" name="Овал 34">
                  <a:extLst>
                    <a:ext uri="{FF2B5EF4-FFF2-40B4-BE49-F238E27FC236}">
                      <a16:creationId xmlns:a16="http://schemas.microsoft.com/office/drawing/2014/main" xmlns="" id="{21204789-53A0-48A2-AE2B-DDED903BB6B3}"/>
                    </a:ext>
                  </a:extLst>
                </p:cNvPr>
                <p:cNvSpPr/>
                <p:nvPr/>
              </p:nvSpPr>
              <p:spPr>
                <a:xfrm>
                  <a:off x="4780722" y="3429000"/>
                  <a:ext cx="1948069" cy="1948069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rgbClr val="D335A1"/>
                    </a:gs>
                    <a:gs pos="100000">
                      <a:srgbClr val="81BEEA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Скругленный прямоугольник 7">
                  <a:extLst>
                    <a:ext uri="{FF2B5EF4-FFF2-40B4-BE49-F238E27FC236}">
                      <a16:creationId xmlns:a16="http://schemas.microsoft.com/office/drawing/2014/main" xmlns="" id="{8B7F780C-20AB-429D-B187-A8D37C0E9F62}"/>
                    </a:ext>
                  </a:extLst>
                </p:cNvPr>
                <p:cNvSpPr/>
                <p:nvPr/>
              </p:nvSpPr>
              <p:spPr>
                <a:xfrm>
                  <a:off x="4872548" y="3518739"/>
                  <a:ext cx="1764416" cy="1764416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xmlns="" id="{435B0D20-F0D1-4060-85B0-D6F6F48F1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7714" y="5049520"/>
              <a:ext cx="1196701" cy="1452880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xmlns="" id="{DD0EB866-DB3B-423B-A78F-43F113265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29075" y="3210560"/>
              <a:ext cx="1560576" cy="3291840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8B222516-3974-4E35-AE55-E602CD713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3287" y="111459"/>
              <a:ext cx="2908602" cy="14528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1759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708</TotalTime>
  <Words>543</Words>
  <Application>Microsoft Office PowerPoint</Application>
  <PresentationFormat>Широкоэкранный</PresentationFormat>
  <Paragraphs>118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6" baseType="lpstr">
      <vt:lpstr>UnB Office</vt:lpstr>
      <vt:lpstr>Calibri</vt:lpstr>
      <vt:lpstr>Arial</vt:lpstr>
      <vt:lpstr>Open Sans Extrabold</vt:lpstr>
      <vt:lpstr>Open Sans Semibold</vt:lpstr>
      <vt:lpstr>Open Sans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EdKen</dc:creator>
  <cp:lastModifiedBy>Пользователь</cp:lastModifiedBy>
  <cp:revision>92</cp:revision>
  <dcterms:created xsi:type="dcterms:W3CDTF">2023-10-25T16:36:27Z</dcterms:created>
  <dcterms:modified xsi:type="dcterms:W3CDTF">2023-12-06T13:16:44Z</dcterms:modified>
</cp:coreProperties>
</file>