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68" r:id="rId5"/>
    <p:sldId id="262" r:id="rId6"/>
    <p:sldId id="271" r:id="rId7"/>
    <p:sldId id="272" r:id="rId8"/>
    <p:sldId id="274" r:id="rId9"/>
    <p:sldId id="273" r:id="rId10"/>
    <p:sldId id="275" r:id="rId11"/>
    <p:sldId id="277" r:id="rId12"/>
    <p:sldId id="278" r:id="rId13"/>
    <p:sldId id="276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0A59C67-3BC0-44AC-A245-B5158C016173}">
          <p14:sldIdLst>
            <p14:sldId id="256"/>
            <p14:sldId id="258"/>
            <p14:sldId id="257"/>
            <p14:sldId id="268"/>
            <p14:sldId id="262"/>
            <p14:sldId id="271"/>
            <p14:sldId id="272"/>
            <p14:sldId id="274"/>
            <p14:sldId id="273"/>
            <p14:sldId id="275"/>
            <p14:sldId id="277"/>
            <p14:sldId id="278"/>
            <p14:sldId id="276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2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961" autoAdjust="0"/>
  </p:normalViewPr>
  <p:slideViewPr>
    <p:cSldViewPr snapToGrid="0">
      <p:cViewPr varScale="1">
        <p:scale>
          <a:sx n="80" d="100"/>
          <a:sy n="80" d="100"/>
        </p:scale>
        <p:origin x="710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A1AF7-6525-4A6A-92B6-468527AE7ACA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DC959-650A-4256-9D31-D17F7686A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0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C959-650A-4256-9D31-D17F7686A23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32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C959-650A-4256-9D31-D17F7686A23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285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C959-650A-4256-9D31-D17F7686A23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459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C959-650A-4256-9D31-D17F7686A23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285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C959-650A-4256-9D31-D17F7686A23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459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C959-650A-4256-9D31-D17F7686A23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459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C959-650A-4256-9D31-D17F7686A23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459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C959-650A-4256-9D31-D17F7686A23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459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C959-650A-4256-9D31-D17F7686A23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459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C959-650A-4256-9D31-D17F7686A23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459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C959-650A-4256-9D31-D17F7686A23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45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0D7B-AFAB-4BB8-A939-0FCB143F2558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6912-463E-40E5-B8FB-E5255844F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307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0D7B-AFAB-4BB8-A939-0FCB143F2558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6912-463E-40E5-B8FB-E5255844F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759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0D7B-AFAB-4BB8-A939-0FCB143F2558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6912-463E-40E5-B8FB-E5255844F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93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0D7B-AFAB-4BB8-A939-0FCB143F2558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6912-463E-40E5-B8FB-E5255844F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86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0D7B-AFAB-4BB8-A939-0FCB143F2558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6912-463E-40E5-B8FB-E5255844F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1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0D7B-AFAB-4BB8-A939-0FCB143F2558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6912-463E-40E5-B8FB-E5255844F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0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0D7B-AFAB-4BB8-A939-0FCB143F2558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6912-463E-40E5-B8FB-E5255844F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608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0D7B-AFAB-4BB8-A939-0FCB143F2558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6912-463E-40E5-B8FB-E5255844F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7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0D7B-AFAB-4BB8-A939-0FCB143F2558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6912-463E-40E5-B8FB-E5255844F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92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0D7B-AFAB-4BB8-A939-0FCB143F2558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6912-463E-40E5-B8FB-E5255844F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35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0D7B-AFAB-4BB8-A939-0FCB143F2558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6912-463E-40E5-B8FB-E5255844F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73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20D7B-AFAB-4BB8-A939-0FCB143F2558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76912-463E-40E5-B8FB-E5255844F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3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7" y="4865161"/>
            <a:ext cx="8410578" cy="1783289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l"/>
            <a:r>
              <a:rPr lang="ru-RU" sz="3200" b="1" dirty="0" smtClean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Организация 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действий в чрезвычайных ситуациях с использованием технологий виртуальной и дополненной реальности</a:t>
            </a:r>
            <a:endParaRPr lang="ru-RU" sz="3200" b="1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0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811129" y="5136636"/>
            <a:ext cx="703484" cy="4571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72F0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34473" y="1998132"/>
            <a:ext cx="45719" cy="53340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72F0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979" y="252073"/>
            <a:ext cx="10515600" cy="915035"/>
          </a:xfrm>
        </p:spPr>
        <p:txBody>
          <a:bodyPr>
            <a:normAutofit/>
          </a:bodyPr>
          <a:lstStyle/>
          <a:p>
            <a:r>
              <a:rPr lang="ru-RU" sz="43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План реализации проекта</a:t>
            </a:r>
            <a:endParaRPr lang="ru-RU" sz="43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1130538" y="294407"/>
            <a:ext cx="885437" cy="68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ru-RU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1147471" y="158940"/>
            <a:ext cx="885437" cy="61999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solidFill>
                  <a:srgbClr val="672F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ru-RU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508692" y="1386606"/>
            <a:ext cx="885437" cy="6199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1</a:t>
            </a:r>
            <a:endParaRPr lang="ru-RU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508691" y="2531542"/>
            <a:ext cx="885437" cy="6199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514613" y="3689564"/>
            <a:ext cx="885437" cy="6199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514613" y="4849499"/>
            <a:ext cx="885437" cy="6199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34473" y="3151536"/>
            <a:ext cx="45719" cy="53340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72F09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34473" y="4309558"/>
            <a:ext cx="45719" cy="53340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72F09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94125" y="1696574"/>
            <a:ext cx="703484" cy="4571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72F09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097609" y="1409659"/>
            <a:ext cx="3801533" cy="915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u="sng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2400" i="1" u="sng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ланирование</a:t>
            </a:r>
          </a:p>
          <a:p>
            <a:r>
              <a:rPr lang="ru-RU" sz="22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Определение стратегии для реализации проекта</a:t>
            </a:r>
            <a:endParaRPr lang="ru-RU" sz="2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7097609" y="2550786"/>
            <a:ext cx="3801533" cy="915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u="sng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Разработка</a:t>
            </a:r>
          </a:p>
          <a:p>
            <a:r>
              <a:rPr lang="ru-RU" sz="22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Разработка основных компонентов ПО</a:t>
            </a:r>
            <a:endParaRPr lang="ru-RU" sz="2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94128" y="2818679"/>
            <a:ext cx="703484" cy="4571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72F09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11129" y="3976701"/>
            <a:ext cx="703484" cy="4571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72F09"/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625602" y="3432664"/>
            <a:ext cx="3179605" cy="915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200" i="1" u="sng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Масштабирование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003674" y="4891736"/>
            <a:ext cx="3801533" cy="996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600" i="1" u="sng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Техническая поддержка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Внедрение нововведений и поддержка стабильной работы ПО</a:t>
            </a:r>
            <a:endParaRPr lang="ru-RU" sz="24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990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365111" y="2922105"/>
            <a:ext cx="45719" cy="53340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72F0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979" y="252073"/>
            <a:ext cx="3905554" cy="915035"/>
          </a:xfrm>
        </p:spPr>
        <p:txBody>
          <a:bodyPr>
            <a:normAutofit/>
          </a:bodyPr>
          <a:lstStyle/>
          <a:p>
            <a:r>
              <a:rPr lang="ru-RU" sz="43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Бизнес модель</a:t>
            </a:r>
            <a:endParaRPr lang="ru-RU" sz="43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1130538" y="294407"/>
            <a:ext cx="885437" cy="68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ru-RU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1147471" y="158940"/>
            <a:ext cx="885437" cy="61999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</a:t>
            </a:r>
            <a:endParaRPr lang="ru-RU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939330" y="2303754"/>
            <a:ext cx="885437" cy="6199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1</a:t>
            </a:r>
            <a:endParaRPr lang="ru-RU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939329" y="3455515"/>
            <a:ext cx="885437" cy="6199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2</a:t>
            </a:r>
            <a:endParaRPr lang="ru-RU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945251" y="4622028"/>
            <a:ext cx="885437" cy="6199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365111" y="4084000"/>
            <a:ext cx="45719" cy="53340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72F09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845" y="2590891"/>
            <a:ext cx="703484" cy="4571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72F09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233263" y="2339046"/>
            <a:ext cx="2038537" cy="915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i="1" u="sng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Установка необходимого ПО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335079" y="3412235"/>
            <a:ext cx="1900766" cy="915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i="1" u="sng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Оформление подписки</a:t>
            </a:r>
            <a:endParaRPr lang="ru-RU" sz="2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848" y="3752343"/>
            <a:ext cx="703484" cy="4571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72F09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41767" y="4909165"/>
            <a:ext cx="703484" cy="4571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72F09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049322" y="4526828"/>
            <a:ext cx="2194406" cy="915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i="1" u="sng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Использование ПО</a:t>
            </a:r>
            <a:endParaRPr lang="ru-RU" sz="2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162254" y="2922105"/>
            <a:ext cx="45719" cy="53340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72F09"/>
              </a:solidFill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9736473" y="2303754"/>
            <a:ext cx="885437" cy="6199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1</a:t>
            </a:r>
            <a:endParaRPr lang="ru-RU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9736472" y="3455515"/>
            <a:ext cx="885437" cy="6199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2</a:t>
            </a:r>
            <a:endParaRPr lang="ru-RU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9742394" y="4622028"/>
            <a:ext cx="885437" cy="6199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162254" y="4084000"/>
            <a:ext cx="45719" cy="53340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72F09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032988" y="2590891"/>
            <a:ext cx="703484" cy="4571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72F09"/>
              </a:solidFill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7011388" y="2339902"/>
            <a:ext cx="2038537" cy="915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i="1" u="sng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Создание ПО под нужды заказчика</a:t>
            </a: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7132222" y="3214247"/>
            <a:ext cx="1900766" cy="915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i="1" u="sng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Оплата ПО</a:t>
            </a:r>
            <a:endParaRPr lang="ru-RU" sz="2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032988" y="3742652"/>
            <a:ext cx="703484" cy="4571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72F09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038910" y="4909165"/>
            <a:ext cx="703484" cy="4571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72F09"/>
              </a:solidFill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6838582" y="4526828"/>
            <a:ext cx="2194406" cy="915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i="1" u="sng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Использование ПО</a:t>
            </a:r>
            <a:endParaRPr lang="ru-RU" sz="2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1214245" y="1646764"/>
            <a:ext cx="3920754" cy="656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Для общественности</a:t>
            </a:r>
            <a:r>
              <a:rPr lang="en-US" sz="28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8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7011388" y="1657719"/>
            <a:ext cx="3920754" cy="656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Для предприятий</a:t>
            </a:r>
            <a:r>
              <a:rPr lang="en-US" sz="28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8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227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531" y="-31852"/>
            <a:ext cx="10767609" cy="1325563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Стоимость проекта</a:t>
            </a:r>
            <a:endParaRPr lang="ru-RU" sz="40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65238" y="1156735"/>
            <a:ext cx="6101969" cy="3567665"/>
          </a:xfrm>
          <a:prstGeom prst="rect">
            <a:avLst/>
          </a:prstGeom>
          <a:ln>
            <a:solidFill>
              <a:srgbClr val="672F0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975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Для реализации проекта требуется сумма в размере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1 300 000 рублей</a:t>
            </a:r>
            <a:endParaRPr lang="en-US" sz="24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180975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Она будет направлена на</a:t>
            </a:r>
            <a:r>
              <a:rPr lang="en-US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ru-RU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b="1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) Покупку необходимого оборудования </a:t>
            </a:r>
          </a:p>
          <a:p>
            <a:pPr marL="0" indent="180975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2) Заработную плату</a:t>
            </a:r>
          </a:p>
          <a:p>
            <a:pPr marL="0" indent="180975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3) Разработку необходимого программного обеспечения</a:t>
            </a:r>
          </a:p>
          <a:p>
            <a:pPr marL="0" indent="180975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4) Рекламу и техническую поддержку 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1147471" y="158940"/>
            <a:ext cx="885437" cy="61999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</a:t>
            </a:r>
            <a:endParaRPr lang="ru-RU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07" y="3598320"/>
            <a:ext cx="5924793" cy="3259680"/>
          </a:xfrm>
          <a:prstGeom prst="rect">
            <a:avLst/>
          </a:prstGeom>
          <a:noFill/>
          <a:ln w="9525">
            <a:solidFill>
              <a:srgbClr val="672F0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599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979" y="252073"/>
            <a:ext cx="10515600" cy="915035"/>
          </a:xfrm>
        </p:spPr>
        <p:txBody>
          <a:bodyPr>
            <a:normAutofit/>
          </a:bodyPr>
          <a:lstStyle/>
          <a:p>
            <a:r>
              <a:rPr lang="ru-RU" sz="43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Наша команда</a:t>
            </a:r>
            <a:endParaRPr lang="ru-RU" sz="43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1130538" y="294407"/>
            <a:ext cx="885437" cy="68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ru-RU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1147471" y="158940"/>
            <a:ext cx="885437" cy="61999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13</a:t>
            </a:r>
            <a:endParaRPr lang="ru-RU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7059" y="1422391"/>
            <a:ext cx="1803393" cy="47244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Суворкин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Владислав</a:t>
            </a:r>
          </a:p>
          <a:p>
            <a:pPr algn="ctr"/>
            <a:endParaRPr lang="ru-RU" sz="2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Роль в проекте</a:t>
            </a: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:</a:t>
            </a:r>
            <a:endParaRPr lang="ru-RU" sz="20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3</a:t>
            </a: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-дизайнер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2828" y="1422391"/>
            <a:ext cx="1803393" cy="472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ru-RU" sz="2000" dirty="0" smtClean="0">
              <a:solidFill>
                <a:srgbClr val="672F09"/>
              </a:solidFill>
            </a:endParaRPr>
          </a:p>
          <a:p>
            <a:pPr algn="ctr"/>
            <a:endParaRPr lang="ru-RU" sz="2000" dirty="0">
              <a:solidFill>
                <a:srgbClr val="672F09"/>
              </a:solidFill>
            </a:endParaRPr>
          </a:p>
          <a:p>
            <a:pPr algn="ctr"/>
            <a:endParaRPr lang="ru-RU" sz="2000" dirty="0" smtClean="0">
              <a:solidFill>
                <a:srgbClr val="672F09"/>
              </a:solidFill>
            </a:endParaRPr>
          </a:p>
          <a:p>
            <a:pPr algn="ctr"/>
            <a:endParaRPr lang="ru-RU" sz="2000" dirty="0">
              <a:solidFill>
                <a:srgbClr val="672F09"/>
              </a:solidFill>
            </a:endParaRPr>
          </a:p>
          <a:p>
            <a:pPr algn="ctr"/>
            <a:endParaRPr lang="ru-RU" sz="2000" dirty="0" smtClean="0">
              <a:solidFill>
                <a:srgbClr val="672F09"/>
              </a:solidFill>
            </a:endParaRPr>
          </a:p>
          <a:p>
            <a:pPr algn="ctr"/>
            <a:endParaRPr lang="ru-RU" sz="2000" dirty="0">
              <a:solidFill>
                <a:srgbClr val="672F09"/>
              </a:solidFill>
            </a:endParaRPr>
          </a:p>
          <a:p>
            <a:pPr algn="ctr"/>
            <a:r>
              <a:rPr lang="ru-RU" sz="2000" dirty="0" smtClean="0">
                <a:solidFill>
                  <a:srgbClr val="672F09"/>
                </a:solidFill>
              </a:rPr>
              <a:t>Королев Максим</a:t>
            </a:r>
          </a:p>
          <a:p>
            <a:pPr algn="ctr"/>
            <a:endParaRPr lang="ru-RU" sz="2000" dirty="0">
              <a:solidFill>
                <a:srgbClr val="672F09"/>
              </a:solidFill>
            </a:endParaRPr>
          </a:p>
          <a:p>
            <a:pPr algn="ctr"/>
            <a:r>
              <a:rPr lang="ru-RU" sz="2000" dirty="0" smtClean="0">
                <a:solidFill>
                  <a:srgbClr val="672F09"/>
                </a:solidFill>
              </a:rPr>
              <a:t>Роль в проекте</a:t>
            </a:r>
            <a:r>
              <a:rPr lang="en-US" sz="2000" dirty="0" smtClean="0">
                <a:solidFill>
                  <a:srgbClr val="672F09"/>
                </a:solidFill>
              </a:rPr>
              <a:t>:</a:t>
            </a:r>
            <a:endParaRPr lang="ru-RU" sz="2000" dirty="0" smtClean="0">
              <a:solidFill>
                <a:srgbClr val="672F09"/>
              </a:solidFill>
            </a:endParaRPr>
          </a:p>
          <a:p>
            <a:pPr algn="ctr"/>
            <a:r>
              <a:rPr lang="ru-RU" sz="2000" dirty="0" smtClean="0">
                <a:solidFill>
                  <a:srgbClr val="672F09"/>
                </a:solidFill>
              </a:rPr>
              <a:t>Главный разработчик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46700" y="1422391"/>
            <a:ext cx="1803393" cy="472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ru-RU" sz="2000" dirty="0" smtClean="0">
              <a:solidFill>
                <a:srgbClr val="672F09"/>
              </a:solidFill>
            </a:endParaRPr>
          </a:p>
          <a:p>
            <a:pPr algn="ctr"/>
            <a:endParaRPr lang="ru-RU" sz="2000" dirty="0">
              <a:solidFill>
                <a:srgbClr val="672F09"/>
              </a:solidFill>
            </a:endParaRPr>
          </a:p>
          <a:p>
            <a:pPr algn="ctr"/>
            <a:endParaRPr lang="ru-RU" sz="2000" dirty="0" smtClean="0">
              <a:solidFill>
                <a:srgbClr val="672F09"/>
              </a:solidFill>
            </a:endParaRPr>
          </a:p>
          <a:p>
            <a:pPr algn="ctr"/>
            <a:endParaRPr lang="ru-RU" sz="2000" dirty="0">
              <a:solidFill>
                <a:srgbClr val="672F09"/>
              </a:solidFill>
            </a:endParaRPr>
          </a:p>
          <a:p>
            <a:pPr algn="ctr"/>
            <a:endParaRPr lang="ru-RU" sz="2000" dirty="0" smtClean="0">
              <a:solidFill>
                <a:srgbClr val="672F09"/>
              </a:solidFill>
            </a:endParaRPr>
          </a:p>
          <a:p>
            <a:pPr algn="ctr"/>
            <a:endParaRPr lang="ru-RU" sz="2000" dirty="0">
              <a:solidFill>
                <a:srgbClr val="672F09"/>
              </a:solidFill>
            </a:endParaRPr>
          </a:p>
          <a:p>
            <a:pPr algn="ctr"/>
            <a:endParaRPr lang="ru-RU" sz="2000" dirty="0" smtClean="0">
              <a:solidFill>
                <a:srgbClr val="672F09"/>
              </a:solidFill>
            </a:endParaRPr>
          </a:p>
          <a:p>
            <a:pPr algn="ctr"/>
            <a:r>
              <a:rPr lang="ru-RU" sz="2000" dirty="0" smtClean="0">
                <a:solidFill>
                  <a:srgbClr val="672F09"/>
                </a:solidFill>
              </a:rPr>
              <a:t>Михаил Кулагин</a:t>
            </a:r>
          </a:p>
          <a:p>
            <a:pPr algn="ctr"/>
            <a:endParaRPr lang="ru-RU" sz="2000" dirty="0">
              <a:solidFill>
                <a:srgbClr val="672F09"/>
              </a:solidFill>
            </a:endParaRPr>
          </a:p>
          <a:p>
            <a:pPr algn="ctr"/>
            <a:r>
              <a:rPr lang="ru-RU" sz="2000" dirty="0" smtClean="0">
                <a:solidFill>
                  <a:srgbClr val="672F09"/>
                </a:solidFill>
              </a:rPr>
              <a:t>Роль в проекте</a:t>
            </a:r>
            <a:r>
              <a:rPr lang="en-US" sz="2000" dirty="0" smtClean="0">
                <a:solidFill>
                  <a:srgbClr val="672F09"/>
                </a:solidFill>
              </a:rPr>
              <a:t>:</a:t>
            </a:r>
            <a:endParaRPr lang="ru-RU" sz="2000" dirty="0" smtClean="0">
              <a:solidFill>
                <a:srgbClr val="672F09"/>
              </a:solidFill>
            </a:endParaRPr>
          </a:p>
          <a:p>
            <a:pPr algn="ctr"/>
            <a:r>
              <a:rPr lang="en-US" sz="2000" dirty="0" smtClean="0">
                <a:solidFill>
                  <a:srgbClr val="672F09"/>
                </a:solidFill>
              </a:rPr>
              <a:t>3D</a:t>
            </a:r>
            <a:r>
              <a:rPr lang="ru-RU" sz="2000" dirty="0" smtClean="0">
                <a:solidFill>
                  <a:srgbClr val="672F09"/>
                </a:solidFill>
              </a:rPr>
              <a:t>-</a:t>
            </a:r>
            <a:r>
              <a:rPr lang="ru-RU" sz="2000" dirty="0" err="1" smtClean="0">
                <a:solidFill>
                  <a:srgbClr val="672F09"/>
                </a:solidFill>
              </a:rPr>
              <a:t>моделлер</a:t>
            </a:r>
            <a:endParaRPr lang="ru-RU" sz="2000" dirty="0" smtClean="0">
              <a:solidFill>
                <a:srgbClr val="672F09"/>
              </a:solidFill>
            </a:endParaRPr>
          </a:p>
          <a:p>
            <a:pPr algn="ctr"/>
            <a:endParaRPr lang="ru-RU" sz="2000" dirty="0">
              <a:solidFill>
                <a:srgbClr val="672F09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65531" y="1422391"/>
            <a:ext cx="1803393" cy="47244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20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Курцов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Максим</a:t>
            </a:r>
          </a:p>
          <a:p>
            <a:pPr algn="ctr"/>
            <a:endParaRPr lang="ru-RU" sz="2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Роль в проекте</a:t>
            </a: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:</a:t>
            </a:r>
            <a:endParaRPr lang="ru-RU" sz="20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Аналитик</a:t>
            </a:r>
            <a:endParaRPr lang="ru-RU" sz="2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164192" y="1413924"/>
            <a:ext cx="1803393" cy="472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ru-RU" sz="2000" dirty="0" smtClean="0">
              <a:solidFill>
                <a:srgbClr val="672F09"/>
              </a:solidFill>
            </a:endParaRPr>
          </a:p>
          <a:p>
            <a:pPr algn="ctr"/>
            <a:endParaRPr lang="ru-RU" sz="2000" dirty="0">
              <a:solidFill>
                <a:srgbClr val="672F09"/>
              </a:solidFill>
            </a:endParaRPr>
          </a:p>
          <a:p>
            <a:pPr algn="ctr"/>
            <a:endParaRPr lang="ru-RU" sz="2000" dirty="0" smtClean="0">
              <a:solidFill>
                <a:srgbClr val="672F09"/>
              </a:solidFill>
            </a:endParaRPr>
          </a:p>
          <a:p>
            <a:pPr algn="ctr"/>
            <a:endParaRPr lang="ru-RU" sz="2000" dirty="0">
              <a:solidFill>
                <a:srgbClr val="672F09"/>
              </a:solidFill>
            </a:endParaRPr>
          </a:p>
          <a:p>
            <a:pPr algn="ctr"/>
            <a:endParaRPr lang="ru-RU" sz="2000" dirty="0" smtClean="0">
              <a:solidFill>
                <a:srgbClr val="672F09"/>
              </a:solidFill>
            </a:endParaRPr>
          </a:p>
          <a:p>
            <a:pPr algn="ctr"/>
            <a:endParaRPr lang="ru-RU" sz="2000" dirty="0">
              <a:solidFill>
                <a:srgbClr val="672F09"/>
              </a:solidFill>
            </a:endParaRPr>
          </a:p>
          <a:p>
            <a:pPr algn="ctr"/>
            <a:r>
              <a:rPr lang="ru-RU" sz="2000" dirty="0" smtClean="0">
                <a:solidFill>
                  <a:srgbClr val="672F09"/>
                </a:solidFill>
              </a:rPr>
              <a:t>Сорокин Дмитрий</a:t>
            </a:r>
          </a:p>
          <a:p>
            <a:pPr algn="ctr"/>
            <a:endParaRPr lang="ru-RU" sz="2000" dirty="0">
              <a:solidFill>
                <a:srgbClr val="672F09"/>
              </a:solidFill>
            </a:endParaRPr>
          </a:p>
          <a:p>
            <a:pPr algn="ctr"/>
            <a:r>
              <a:rPr lang="ru-RU" sz="2000" dirty="0" smtClean="0">
                <a:solidFill>
                  <a:srgbClr val="672F09"/>
                </a:solidFill>
              </a:rPr>
              <a:t>Роль в проекте</a:t>
            </a:r>
            <a:r>
              <a:rPr lang="en-US" sz="2000" dirty="0" smtClean="0">
                <a:solidFill>
                  <a:srgbClr val="672F09"/>
                </a:solidFill>
              </a:rPr>
              <a:t>:</a:t>
            </a:r>
            <a:endParaRPr lang="ru-RU" sz="2000" dirty="0" smtClean="0">
              <a:solidFill>
                <a:srgbClr val="672F09"/>
              </a:solidFill>
            </a:endParaRPr>
          </a:p>
          <a:p>
            <a:pPr algn="ctr"/>
            <a:r>
              <a:rPr lang="ru-RU" sz="2000" dirty="0" err="1" smtClean="0">
                <a:solidFill>
                  <a:srgbClr val="672F09"/>
                </a:solidFill>
              </a:rPr>
              <a:t>Тестировщик</a:t>
            </a:r>
            <a:endParaRPr lang="ru-RU" sz="2000" dirty="0" smtClean="0">
              <a:solidFill>
                <a:srgbClr val="672F09"/>
              </a:solidFill>
            </a:endParaRPr>
          </a:p>
          <a:p>
            <a:pPr algn="ctr"/>
            <a:endParaRPr lang="ru-RU" sz="2000" dirty="0">
              <a:solidFill>
                <a:srgbClr val="672F09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149155" y="1422391"/>
            <a:ext cx="1803393" cy="47244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20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Шуктомов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Кирилл</a:t>
            </a:r>
          </a:p>
          <a:p>
            <a:pPr algn="ctr"/>
            <a:endParaRPr lang="ru-RU" sz="2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Роль в проекте</a:t>
            </a: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:</a:t>
            </a:r>
            <a:endParaRPr lang="ru-RU" sz="20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Тестировщик</a:t>
            </a:r>
            <a:endParaRPr lang="ru-RU" sz="2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97" y="1594995"/>
            <a:ext cx="1418116" cy="1531327"/>
          </a:xfrm>
          <a:prstGeom prst="roundRect">
            <a:avLst>
              <a:gd name="adj" fmla="val 16667"/>
            </a:avLst>
          </a:prstGeom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466" y="1594995"/>
            <a:ext cx="1418116" cy="1531328"/>
          </a:xfrm>
          <a:prstGeom prst="roundRect">
            <a:avLst>
              <a:gd name="adj" fmla="val 16667"/>
            </a:avLst>
          </a:prstGeom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169" y="1594996"/>
            <a:ext cx="1418116" cy="1531327"/>
          </a:xfrm>
          <a:prstGeom prst="roundRect">
            <a:avLst>
              <a:gd name="adj" fmla="val 16667"/>
            </a:avLst>
          </a:prstGeom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793" y="1585502"/>
            <a:ext cx="1418116" cy="1550313"/>
          </a:xfrm>
          <a:prstGeom prst="roundRect">
            <a:avLst>
              <a:gd name="adj" fmla="val 16667"/>
            </a:avLst>
          </a:prstGeom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830" y="1594995"/>
            <a:ext cx="1418116" cy="1550434"/>
          </a:xfrm>
          <a:prstGeom prst="roundRect">
            <a:avLst>
              <a:gd name="adj" fmla="val 16667"/>
            </a:avLst>
          </a:prstGeom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338" y="1585502"/>
            <a:ext cx="1418116" cy="1550434"/>
          </a:xfrm>
          <a:prstGeom prst="roundRect">
            <a:avLst>
              <a:gd name="adj" fmla="val 16667"/>
            </a:avLst>
          </a:prstGeom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300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9547" y="3046942"/>
            <a:ext cx="9144000" cy="1430866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  <a:endParaRPr lang="ru-RU" b="1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302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580" y="243607"/>
            <a:ext cx="5758580" cy="1325563"/>
          </a:xfrm>
        </p:spPr>
        <p:txBody>
          <a:bodyPr/>
          <a:lstStyle/>
          <a:p>
            <a:r>
              <a:rPr lang="ru-RU" sz="43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Описание</a:t>
            </a:r>
            <a:r>
              <a:rPr lang="ru-RU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проекта</a:t>
            </a:r>
            <a:endParaRPr lang="ru-RU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883" y="1651000"/>
            <a:ext cx="5756317" cy="4528127"/>
          </a:xfrm>
          <a:ln>
            <a:solidFill>
              <a:srgbClr val="672F0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Наша миссия</a:t>
            </a:r>
            <a:r>
              <a:rPr lang="en-US" sz="1800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1800" b="1" dirty="0" smtClean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Основная миссия проекта заключается в использовании передовых технологий виртуальной и дополненной реальности для улучшения реагирования на чрезвычайные ситуации, а также для обучения.</a:t>
            </a:r>
            <a:endParaRPr lang="ru-RU" sz="16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Наши задачи</a:t>
            </a:r>
            <a:r>
              <a:rPr lang="en-US" sz="1800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ru-RU" sz="1800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1.Разработка обучающих моделей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2. Настройка для разных профессий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3. Интерактивные учебные модули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4. Обратная связь и оценка в режиме реального времени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 Сотрудничество со службами экстренной помощи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 Доступность и удобный дизайн </a:t>
            </a:r>
            <a:endParaRPr lang="en-US" sz="1600" dirty="0" smtClean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1130536" y="172604"/>
            <a:ext cx="885437" cy="61999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2</a:t>
            </a:r>
            <a:endParaRPr lang="ru-RU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320655" y="1651001"/>
            <a:ext cx="5489677" cy="2709332"/>
          </a:xfrm>
          <a:prstGeom prst="rect">
            <a:avLst/>
          </a:prstGeom>
          <a:ln>
            <a:solidFill>
              <a:srgbClr val="672F0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Целевые аудитории</a:t>
            </a:r>
            <a:r>
              <a:rPr lang="en-US" sz="1800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1800" b="1" dirty="0" smtClean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Спасатели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Организации экстренных служб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Учебные и образовательные учреждения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Широкая общественность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Частные предприятия</a:t>
            </a:r>
            <a:endParaRPr lang="ru-RU" sz="16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825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531" y="-31852"/>
            <a:ext cx="10767609" cy="1325563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Составляющие проекта</a:t>
            </a:r>
            <a:endParaRPr lang="ru-RU" sz="40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62930" y="1337738"/>
            <a:ext cx="5893938" cy="4902199"/>
          </a:xfrm>
          <a:prstGeom prst="rect">
            <a:avLst/>
          </a:prstGeom>
          <a:ln>
            <a:solidFill>
              <a:srgbClr val="672F0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975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i="1" dirty="0" smtClean="0">
                <a:ea typeface="Tahoma" panose="020B0604030504040204" pitchFamily="34" charset="0"/>
                <a:cs typeface="Tahoma" panose="020B0604030504040204" pitchFamily="34" charset="0"/>
              </a:rPr>
              <a:t>1. Индивидуальные модули для разных профессий </a:t>
            </a:r>
            <a:endParaRPr lang="en-US" sz="2400" i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1809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i="1" dirty="0" smtClean="0"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2400" i="1" dirty="0" smtClean="0">
                <a:ea typeface="Tahoma" panose="020B0604030504040204" pitchFamily="34" charset="0"/>
                <a:cs typeface="Tahoma" panose="020B0604030504040204" pitchFamily="34" charset="0"/>
              </a:rPr>
              <a:t>. Интерактивная обучающая платформа </a:t>
            </a:r>
            <a:endParaRPr lang="en-US" sz="2400" i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180975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i="1" dirty="0" smtClean="0">
                <a:ea typeface="Tahoma" panose="020B0604030504040204" pitchFamily="34" charset="0"/>
                <a:cs typeface="Tahoma" panose="020B0604030504040204" pitchFamily="34" charset="0"/>
              </a:rPr>
              <a:t>3. Система обратной связи и оценки в реальном времени </a:t>
            </a:r>
          </a:p>
          <a:p>
            <a:pPr marL="0" indent="180975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i="1" dirty="0" smtClean="0">
                <a:ea typeface="Tahoma" panose="020B0604030504040204" pitchFamily="34" charset="0"/>
                <a:cs typeface="Tahoma" panose="020B0604030504040204" pitchFamily="34" charset="0"/>
              </a:rPr>
              <a:t>4. Интеграция с протоколами экстренных служб</a:t>
            </a:r>
          </a:p>
          <a:p>
            <a:pPr marL="0" lvl="0" indent="180975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i="1" dirty="0" smtClean="0">
                <a:ea typeface="Tahoma" panose="020B0604030504040204" pitchFamily="34" charset="0"/>
                <a:cs typeface="Tahoma" panose="020B0604030504040204" pitchFamily="34" charset="0"/>
              </a:rPr>
              <a:t>5. Документация и учебные ресурс</a:t>
            </a:r>
          </a:p>
          <a:p>
            <a:pPr marL="0" indent="180975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i="1" dirty="0" smtClean="0">
                <a:ea typeface="Tahoma" panose="020B0604030504040204" pitchFamily="34" charset="0"/>
                <a:cs typeface="Tahoma" panose="020B0604030504040204" pitchFamily="34" charset="0"/>
              </a:rPr>
              <a:t>6. Услуги технической поддержки и обслуживания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1147471" y="158940"/>
            <a:ext cx="885437" cy="61999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89" y="2025827"/>
            <a:ext cx="5290920" cy="3526020"/>
          </a:xfrm>
          <a:prstGeom prst="rect">
            <a:avLst/>
          </a:prstGeom>
          <a:ln>
            <a:solidFill>
              <a:srgbClr val="672F0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94161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938" y="258414"/>
            <a:ext cx="7192631" cy="1045453"/>
          </a:xfrm>
        </p:spPr>
        <p:txBody>
          <a:bodyPr>
            <a:noAutofit/>
          </a:bodyPr>
          <a:lstStyle/>
          <a:p>
            <a:r>
              <a:rPr lang="ru-RU" sz="43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Ценности проекта для </a:t>
            </a:r>
            <a:br>
              <a:rPr lang="ru-RU" sz="43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3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широкой общественности</a:t>
            </a:r>
            <a:endParaRPr lang="ru-RU" sz="43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1155939" y="294407"/>
            <a:ext cx="885437" cy="68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ru-RU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20053" y="1978814"/>
            <a:ext cx="6933221" cy="3562717"/>
          </a:xfrm>
          <a:prstGeom prst="rect">
            <a:avLst/>
          </a:prstGeom>
          <a:ln>
            <a:solidFill>
              <a:srgbClr val="672F0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975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 smtClean="0">
                <a:ea typeface="Tahoma" panose="020B0604030504040204" pitchFamily="34" charset="0"/>
                <a:cs typeface="Tahoma" panose="020B0604030504040204" pitchFamily="34" charset="0"/>
              </a:rPr>
              <a:t>1. Повышенная безопасность и готовность </a:t>
            </a:r>
          </a:p>
          <a:p>
            <a:pPr marL="0" indent="180975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i="1" dirty="0" smtClean="0">
                <a:ea typeface="Tahoma" panose="020B0604030504040204" pitchFamily="34" charset="0"/>
                <a:cs typeface="Tahoma" panose="020B0604030504040204" pitchFamily="34" charset="0"/>
              </a:rPr>
              <a:t>2. Доступное обучение</a:t>
            </a:r>
          </a:p>
          <a:p>
            <a:pPr marL="0" indent="180975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i="1" dirty="0" smtClean="0">
                <a:ea typeface="Tahoma" panose="020B0604030504040204" pitchFamily="34" charset="0"/>
                <a:cs typeface="Tahoma" panose="020B0604030504040204" pitchFamily="34" charset="0"/>
              </a:rPr>
              <a:t>3. Повышение осведомленности общественности о важности готовности к ЧС</a:t>
            </a:r>
          </a:p>
          <a:p>
            <a:pPr marL="0" indent="180975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i="1" dirty="0" smtClean="0">
                <a:ea typeface="Tahoma" panose="020B0604030504040204" pitchFamily="34" charset="0"/>
                <a:cs typeface="Tahoma" panose="020B0604030504040204" pitchFamily="34" charset="0"/>
              </a:rPr>
              <a:t>4. Знакомство с протоколами </a:t>
            </a:r>
          </a:p>
          <a:p>
            <a:pPr marL="0" indent="180975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i="1" dirty="0" smtClean="0">
                <a:ea typeface="Tahoma" panose="020B0604030504040204" pitchFamily="34" charset="0"/>
                <a:cs typeface="Tahoma" panose="020B0604030504040204" pitchFamily="34" charset="0"/>
              </a:rPr>
              <a:t>5. Душевное спокойствие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1147471" y="158940"/>
            <a:ext cx="885437" cy="61999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solidFill>
                  <a:srgbClr val="672F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305" y="1978814"/>
            <a:ext cx="8791246" cy="3952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6407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105" y="-26375"/>
            <a:ext cx="11015472" cy="1325563"/>
          </a:xfrm>
        </p:spPr>
        <p:txBody>
          <a:bodyPr>
            <a:noAutofit/>
          </a:bodyPr>
          <a:lstStyle/>
          <a:p>
            <a:r>
              <a:rPr lang="ru-RU" sz="43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Ценности проекта для специалистов</a:t>
            </a:r>
            <a:endParaRPr lang="ru-RU" sz="43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1130538" y="294407"/>
            <a:ext cx="885437" cy="68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ru-RU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71722" y="1839220"/>
            <a:ext cx="5716138" cy="3799580"/>
          </a:xfrm>
          <a:prstGeom prst="rect">
            <a:avLst/>
          </a:prstGeom>
          <a:ln>
            <a:solidFill>
              <a:srgbClr val="672F0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975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sz="2400" i="1" dirty="0" smtClean="0">
                <a:ea typeface="Tahoma" panose="020B0604030504040204" pitchFamily="34" charset="0"/>
                <a:cs typeface="Tahoma" panose="020B0604030504040204" pitchFamily="34" charset="0"/>
              </a:rPr>
              <a:t>Расширенное обучение и развитие навыков </a:t>
            </a:r>
          </a:p>
          <a:p>
            <a:pPr marL="0" indent="180975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ru-RU" sz="2400" i="1" dirty="0" smtClean="0">
                <a:ea typeface="Tahoma" panose="020B0604030504040204" pitchFamily="34" charset="0"/>
                <a:cs typeface="Tahoma" panose="020B0604030504040204" pitchFamily="34" charset="0"/>
              </a:rPr>
              <a:t>Индивидуальные учебные модули</a:t>
            </a:r>
          </a:p>
          <a:p>
            <a:pPr marL="0" indent="180975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ru-RU" sz="2400" i="1" dirty="0" smtClean="0">
                <a:ea typeface="Tahoma" panose="020B0604030504040204" pitchFamily="34" charset="0"/>
                <a:cs typeface="Tahoma" panose="020B0604030504040204" pitchFamily="34" charset="0"/>
              </a:rPr>
              <a:t>Помощь на месте и инструменты дополненной реальности</a:t>
            </a:r>
          </a:p>
          <a:p>
            <a:pPr marL="0" indent="180975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ru-RU" sz="2400" i="1" dirty="0" smtClean="0">
                <a:ea typeface="Tahoma" panose="020B0604030504040204" pitchFamily="34" charset="0"/>
                <a:cs typeface="Tahoma" panose="020B0604030504040204" pitchFamily="34" charset="0"/>
              </a:rPr>
              <a:t>Улучшение сотрудничества и стандартизация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1147471" y="158940"/>
            <a:ext cx="885437" cy="61999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5</a:t>
            </a:r>
            <a:endParaRPr lang="ru-RU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718" y="1125008"/>
            <a:ext cx="4702471" cy="2626783"/>
          </a:xfrm>
          <a:prstGeom prst="rect">
            <a:avLst/>
          </a:prstGeom>
          <a:noFill/>
          <a:ln w="9525">
            <a:solidFill>
              <a:srgbClr val="672F0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775" y="4106334"/>
            <a:ext cx="4713414" cy="2626783"/>
          </a:xfrm>
          <a:prstGeom prst="rect">
            <a:avLst/>
          </a:prstGeom>
          <a:noFill/>
          <a:ln w="9525">
            <a:solidFill>
              <a:srgbClr val="672F0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725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979" y="252073"/>
            <a:ext cx="10515600" cy="915035"/>
          </a:xfrm>
        </p:spPr>
        <p:txBody>
          <a:bodyPr>
            <a:normAutofit/>
          </a:bodyPr>
          <a:lstStyle/>
          <a:p>
            <a:r>
              <a:rPr lang="ru-RU" sz="43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Ценности проекта для учебных заведений</a:t>
            </a:r>
            <a:endParaRPr lang="ru-RU" sz="43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1130538" y="294407"/>
            <a:ext cx="885437" cy="68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ru-RU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52215" y="1792854"/>
            <a:ext cx="5716138" cy="3907290"/>
          </a:xfrm>
          <a:prstGeom prst="rect">
            <a:avLst/>
          </a:prstGeom>
          <a:ln>
            <a:solidFill>
              <a:srgbClr val="672F0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975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sz="2400" i="1" dirty="0" smtClean="0">
                <a:ea typeface="Tahoma" panose="020B0604030504040204" pitchFamily="34" charset="0"/>
                <a:cs typeface="Tahoma" panose="020B0604030504040204" pitchFamily="34" charset="0"/>
              </a:rPr>
              <a:t>Расширенные учебные программы</a:t>
            </a:r>
          </a:p>
          <a:p>
            <a:pPr marL="0" indent="180975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ru-RU" sz="2400" i="1" dirty="0" smtClean="0">
                <a:ea typeface="Tahoma" panose="020B0604030504040204" pitchFamily="34" charset="0"/>
                <a:cs typeface="Tahoma" panose="020B0604030504040204" pitchFamily="34" charset="0"/>
              </a:rPr>
              <a:t>Реалистичная среда обучения</a:t>
            </a:r>
          </a:p>
          <a:p>
            <a:pPr marL="0" indent="180975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ru-RU" sz="2400" i="1" dirty="0" smtClean="0">
                <a:ea typeface="Tahoma" panose="020B0604030504040204" pitchFamily="34" charset="0"/>
                <a:cs typeface="Tahoma" panose="020B0604030504040204" pitchFamily="34" charset="0"/>
              </a:rPr>
              <a:t>Индивидуальное обучение</a:t>
            </a:r>
          </a:p>
          <a:p>
            <a:pPr marL="0" indent="180975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ru-RU" sz="2400" i="1" dirty="0" smtClean="0">
                <a:ea typeface="Tahoma" panose="020B0604030504040204" pitchFamily="34" charset="0"/>
                <a:cs typeface="Tahoma" panose="020B0604030504040204" pitchFamily="34" charset="0"/>
              </a:rPr>
              <a:t>Усовершенствованные средства обучения</a:t>
            </a:r>
          </a:p>
          <a:p>
            <a:pPr marL="0" indent="180975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ru-RU" sz="2400" i="1" dirty="0" smtClean="0">
                <a:ea typeface="Tahoma" panose="020B0604030504040204" pitchFamily="34" charset="0"/>
                <a:cs typeface="Tahoma" panose="020B0604030504040204" pitchFamily="34" charset="0"/>
              </a:rPr>
              <a:t>Безопасность и снижение рисков</a:t>
            </a:r>
          </a:p>
          <a:p>
            <a:pPr marL="0" indent="180975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ru-RU" sz="2400" i="1" dirty="0" smtClean="0">
                <a:ea typeface="Tahoma" panose="020B0604030504040204" pitchFamily="34" charset="0"/>
                <a:cs typeface="Tahoma" panose="020B0604030504040204" pitchFamily="34" charset="0"/>
              </a:rPr>
              <a:t>Возможности сотрудничества</a:t>
            </a:r>
          </a:p>
          <a:p>
            <a:pPr marL="0" indent="180975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  <a:r>
              <a:rPr lang="ru-RU" sz="2400" i="1" dirty="0" smtClean="0">
                <a:ea typeface="Tahoma" panose="020B0604030504040204" pitchFamily="34" charset="0"/>
                <a:cs typeface="Tahoma" panose="020B0604030504040204" pitchFamily="34" charset="0"/>
              </a:rPr>
              <a:t>Технологические навыки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1147471" y="158940"/>
            <a:ext cx="885437" cy="61999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6</a:t>
            </a:r>
            <a:endParaRPr lang="ru-RU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615" y="2141272"/>
            <a:ext cx="5750288" cy="3210455"/>
          </a:xfrm>
          <a:prstGeom prst="rect">
            <a:avLst/>
          </a:prstGeom>
          <a:noFill/>
          <a:ln w="9525">
            <a:solidFill>
              <a:srgbClr val="672F0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833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870" y="241903"/>
            <a:ext cx="10515600" cy="915035"/>
          </a:xfrm>
        </p:spPr>
        <p:txBody>
          <a:bodyPr>
            <a:normAutofit/>
          </a:bodyPr>
          <a:lstStyle/>
          <a:p>
            <a:r>
              <a:rPr lang="ru-RU" sz="43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Анализ спроса</a:t>
            </a:r>
            <a:endParaRPr lang="ru-RU" sz="43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1130538" y="294407"/>
            <a:ext cx="885437" cy="68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ru-RU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1147471" y="158940"/>
            <a:ext cx="885437" cy="61999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81004" y="1158231"/>
            <a:ext cx="5179353" cy="656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Спрос на </a:t>
            </a:r>
            <a:r>
              <a:rPr lang="en-US" sz="32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VR</a:t>
            </a:r>
            <a:r>
              <a:rPr lang="ru-RU" sz="32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обучение</a:t>
            </a:r>
            <a:endParaRPr lang="ru-RU" sz="3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3" y="1891424"/>
            <a:ext cx="11387663" cy="4501517"/>
          </a:xfrm>
          <a:prstGeom prst="rect">
            <a:avLst/>
          </a:prstGeom>
          <a:ln>
            <a:solidFill>
              <a:srgbClr val="672F0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06676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870" y="241903"/>
            <a:ext cx="10515600" cy="915035"/>
          </a:xfrm>
        </p:spPr>
        <p:txBody>
          <a:bodyPr>
            <a:normAutofit/>
          </a:bodyPr>
          <a:lstStyle/>
          <a:p>
            <a:r>
              <a:rPr lang="ru-RU" sz="43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Анализ спроса</a:t>
            </a:r>
            <a:endParaRPr lang="ru-RU" sz="43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1130538" y="294407"/>
            <a:ext cx="885437" cy="68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ru-RU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1147471" y="158940"/>
            <a:ext cx="885437" cy="61999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11067" y="1136072"/>
            <a:ext cx="4873534" cy="656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Спрос на </a:t>
            </a:r>
            <a:r>
              <a:rPr lang="en-US" sz="32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AR</a:t>
            </a:r>
            <a:r>
              <a:rPr lang="ru-RU" sz="3200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обучение</a:t>
            </a:r>
            <a:endParaRPr lang="ru-RU" sz="3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68" y="1793062"/>
            <a:ext cx="11315266" cy="4568010"/>
          </a:xfrm>
          <a:prstGeom prst="rect">
            <a:avLst/>
          </a:prstGeom>
          <a:ln>
            <a:solidFill>
              <a:srgbClr val="672F0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871718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979" y="252073"/>
            <a:ext cx="10515600" cy="915035"/>
          </a:xfrm>
        </p:spPr>
        <p:txBody>
          <a:bodyPr>
            <a:normAutofit/>
          </a:bodyPr>
          <a:lstStyle/>
          <a:p>
            <a:r>
              <a:rPr lang="ru-RU" sz="43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Конкуренты</a:t>
            </a:r>
            <a:endParaRPr lang="ru-RU" sz="43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1130538" y="294407"/>
            <a:ext cx="885437" cy="68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ru-RU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1147471" y="158940"/>
            <a:ext cx="885437" cy="61999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855360"/>
              </p:ext>
            </p:extLst>
          </p:nvPr>
        </p:nvGraphicFramePr>
        <p:xfrm>
          <a:off x="668867" y="1202267"/>
          <a:ext cx="10904388" cy="53509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26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6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6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6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53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Услуга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Наш проект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VR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ОБЖ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VR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школа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9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Технологии виртуальной реальности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(VR)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9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Технологии дополненной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реальности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(AR)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84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Взаимодействие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с окружающей средой в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VR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пространстве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3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Методический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материал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3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Возраст учеников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10+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12-15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12+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3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Техническая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поддержка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69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Поддержка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естественно-научных предметов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676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495</Words>
  <Application>Microsoft Office PowerPoint</Application>
  <PresentationFormat>Широкоэкранный</PresentationFormat>
  <Paragraphs>210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Тема Office</vt:lpstr>
      <vt:lpstr>Организация действий в чрезвычайных ситуациях с использованием технологий виртуальной и дополненной реальности</vt:lpstr>
      <vt:lpstr>Описание проекта</vt:lpstr>
      <vt:lpstr>Составляющие проекта</vt:lpstr>
      <vt:lpstr>Ценности проекта для  широкой общественности</vt:lpstr>
      <vt:lpstr>Ценности проекта для специалистов</vt:lpstr>
      <vt:lpstr>Ценности проекта для учебных заведений</vt:lpstr>
      <vt:lpstr>Анализ спроса</vt:lpstr>
      <vt:lpstr>Анализ спроса</vt:lpstr>
      <vt:lpstr>Конкуренты</vt:lpstr>
      <vt:lpstr>План реализации проекта</vt:lpstr>
      <vt:lpstr>Бизнес модель</vt:lpstr>
      <vt:lpstr>Стоимость проекта</vt:lpstr>
      <vt:lpstr>Наша команда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современных медиа на состояние и развитие архитектуры, живописи и дизайна.</dc:title>
  <dc:creator>ПК</dc:creator>
  <cp:lastModifiedBy>Artemka</cp:lastModifiedBy>
  <cp:revision>235</cp:revision>
  <dcterms:created xsi:type="dcterms:W3CDTF">2022-10-22T16:08:20Z</dcterms:created>
  <dcterms:modified xsi:type="dcterms:W3CDTF">2023-12-06T12:49:15Z</dcterms:modified>
</cp:coreProperties>
</file>