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61" r:id="rId5"/>
    <p:sldId id="258" r:id="rId6"/>
    <p:sldId id="273" r:id="rId7"/>
    <p:sldId id="274" r:id="rId8"/>
    <p:sldId id="262" r:id="rId9"/>
    <p:sldId id="270" r:id="rId10"/>
    <p:sldId id="269" r:id="rId11"/>
    <p:sldId id="271" r:id="rId12"/>
  </p:sldIdLst>
  <p:sldSz cx="12192000" cy="6858000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0" autoAdjust="0"/>
  </p:normalViewPr>
  <p:slideViewPr>
    <p:cSldViewPr snapToGrid="0">
      <p:cViewPr varScale="1">
        <p:scale>
          <a:sx n="68" d="100"/>
          <a:sy n="68" d="100"/>
        </p:scale>
        <p:origin x="1314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267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0"/>
            <c:bubble3D val="0"/>
            <c:explosion val="1"/>
            <c:extLst>
              <c:ext xmlns:c16="http://schemas.microsoft.com/office/drawing/2014/chart" uri="{C3380CC4-5D6E-409C-BE32-E72D297353CC}">
                <c16:uniqueId val="{00000000-84A1-48E5-862E-4D67234487BF}"/>
              </c:ext>
            </c:extLst>
          </c:dPt>
          <c:dPt>
            <c:idx val="1"/>
            <c:bubble3D val="0"/>
            <c:explosion val="39"/>
            <c:extLst>
              <c:ext xmlns:c16="http://schemas.microsoft.com/office/drawing/2014/chart" uri="{C3380CC4-5D6E-409C-BE32-E72D297353CC}">
                <c16:uniqueId val="{00000001-84A1-48E5-862E-4D67234487BF}"/>
              </c:ext>
            </c:extLst>
          </c:dPt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4A1-48E5-862E-4D67234487BF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4A1-48E5-862E-4D67234487B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Подростки, заявившие о том, что обучение в этой сфере им не требуется</c:v>
                </c:pt>
                <c:pt idx="1">
                  <c:v>Подростки, которые хотели бы улучшить свои знания и навыки в сфере финансов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0.24</c:v>
                </c:pt>
                <c:pt idx="1">
                  <c:v>0.75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4A1-48E5-862E-4D67234487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52764620447843669"/>
          <c:y val="0.14051881162213165"/>
          <c:w val="0.47235379552156331"/>
          <c:h val="0.7570953816222485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0"/>
          <c:dPt>
            <c:idx val="0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1-BFFF-4D64-AF75-D8CA16D1C4C6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3-BFFF-4D64-AF75-D8CA16D1C4C6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Подростки, получающие от родителей деньги на карманные расходы и на различные цели</c:v>
                </c:pt>
                <c:pt idx="1">
                  <c:v>Подростки, имеющие не зависящий от семьи источник дохода – подработку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0.82</c:v>
                </c:pt>
                <c:pt idx="1">
                  <c:v>0.33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FFF-4D64-AF75-D8CA16D1C4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58735262593783499"/>
          <c:y val="0.1397465093814946"/>
          <c:w val="0.39978563772775993"/>
          <c:h val="0.7205069812370108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14"/>
          <c:dPt>
            <c:idx val="0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1-74E4-432E-82CE-D15F894FD0E0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Россияне, интересующиеся инвестированием</c:v>
                </c:pt>
                <c:pt idx="1">
                  <c:v>Россияне, имеющие опыт в инвестициях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0.24</c:v>
                </c:pt>
                <c:pt idx="1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4E4-432E-82CE-D15F894FD0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57961410697011684"/>
          <c:y val="0.25791923112973875"/>
          <c:w val="0.40732800907540079"/>
          <c:h val="0.484161357139232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v>число запросов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Лист1!$A$1:$A$24</c:f>
              <c:numCache>
                <c:formatCode>mmm\-yy</c:formatCode>
                <c:ptCount val="24"/>
                <c:pt idx="0">
                  <c:v>44501</c:v>
                </c:pt>
                <c:pt idx="1">
                  <c:v>44531</c:v>
                </c:pt>
                <c:pt idx="2">
                  <c:v>44562</c:v>
                </c:pt>
                <c:pt idx="3">
                  <c:v>44593</c:v>
                </c:pt>
                <c:pt idx="4">
                  <c:v>44621</c:v>
                </c:pt>
                <c:pt idx="5">
                  <c:v>44652</c:v>
                </c:pt>
                <c:pt idx="6">
                  <c:v>44682</c:v>
                </c:pt>
                <c:pt idx="7">
                  <c:v>44713</c:v>
                </c:pt>
                <c:pt idx="8">
                  <c:v>44743</c:v>
                </c:pt>
                <c:pt idx="9">
                  <c:v>44774</c:v>
                </c:pt>
                <c:pt idx="10">
                  <c:v>44805</c:v>
                </c:pt>
                <c:pt idx="11">
                  <c:v>44835</c:v>
                </c:pt>
                <c:pt idx="12">
                  <c:v>44866</c:v>
                </c:pt>
                <c:pt idx="13">
                  <c:v>44896</c:v>
                </c:pt>
                <c:pt idx="14">
                  <c:v>44927</c:v>
                </c:pt>
                <c:pt idx="15">
                  <c:v>44958</c:v>
                </c:pt>
                <c:pt idx="16">
                  <c:v>44986</c:v>
                </c:pt>
                <c:pt idx="17">
                  <c:v>45017</c:v>
                </c:pt>
                <c:pt idx="18">
                  <c:v>45047</c:v>
                </c:pt>
                <c:pt idx="19">
                  <c:v>45078</c:v>
                </c:pt>
                <c:pt idx="20">
                  <c:v>45108</c:v>
                </c:pt>
                <c:pt idx="21">
                  <c:v>45139</c:v>
                </c:pt>
                <c:pt idx="22">
                  <c:v>45170</c:v>
                </c:pt>
                <c:pt idx="23">
                  <c:v>45200</c:v>
                </c:pt>
              </c:numCache>
            </c:numRef>
          </c:cat>
          <c:val>
            <c:numRef>
              <c:f>Лист1!$B$1:$B$24</c:f>
              <c:numCache>
                <c:formatCode>#,##0</c:formatCode>
                <c:ptCount val="24"/>
                <c:pt idx="0">
                  <c:v>7469</c:v>
                </c:pt>
                <c:pt idx="1">
                  <c:v>7761</c:v>
                </c:pt>
                <c:pt idx="2">
                  <c:v>6831</c:v>
                </c:pt>
                <c:pt idx="3">
                  <c:v>6126</c:v>
                </c:pt>
                <c:pt idx="4">
                  <c:v>7184</c:v>
                </c:pt>
                <c:pt idx="5">
                  <c:v>8006</c:v>
                </c:pt>
                <c:pt idx="6">
                  <c:v>8869</c:v>
                </c:pt>
                <c:pt idx="7">
                  <c:v>9312</c:v>
                </c:pt>
                <c:pt idx="8">
                  <c:v>8408</c:v>
                </c:pt>
                <c:pt idx="9">
                  <c:v>7794</c:v>
                </c:pt>
                <c:pt idx="10">
                  <c:v>7925</c:v>
                </c:pt>
                <c:pt idx="11">
                  <c:v>8276</c:v>
                </c:pt>
                <c:pt idx="12">
                  <c:v>9334</c:v>
                </c:pt>
                <c:pt idx="13">
                  <c:v>9957</c:v>
                </c:pt>
                <c:pt idx="14">
                  <c:v>10349</c:v>
                </c:pt>
                <c:pt idx="15">
                  <c:v>9077</c:v>
                </c:pt>
                <c:pt idx="16">
                  <c:v>10087</c:v>
                </c:pt>
                <c:pt idx="17">
                  <c:v>12219</c:v>
                </c:pt>
                <c:pt idx="18">
                  <c:v>11949</c:v>
                </c:pt>
                <c:pt idx="19">
                  <c:v>10162</c:v>
                </c:pt>
                <c:pt idx="20">
                  <c:v>9185</c:v>
                </c:pt>
                <c:pt idx="21">
                  <c:v>10527</c:v>
                </c:pt>
                <c:pt idx="22">
                  <c:v>11365</c:v>
                </c:pt>
                <c:pt idx="23">
                  <c:v>12390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B40-4E7D-ABE3-A799B7F91B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7685872"/>
        <c:axId val="117794304"/>
      </c:lineChart>
      <c:dateAx>
        <c:axId val="117685872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7794304"/>
        <c:crosses val="autoZero"/>
        <c:auto val="1"/>
        <c:lblOffset val="100"/>
        <c:baseTimeUnit val="months"/>
      </c:dateAx>
      <c:valAx>
        <c:axId val="1177943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76858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>
            <a:alphaModFix amt="71000"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b"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6000" b="0" strike="noStrike" spc="-1">
                <a:solidFill>
                  <a:srgbClr val="000000"/>
                </a:solidFill>
                <a:latin typeface="Calibri Light"/>
              </a:rPr>
              <a:t>Образец заголовка</a:t>
            </a:r>
            <a:endParaRPr lang="ru-RU" sz="6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1F00667F-3646-4244-BD52-976A72E83A20}" type="datetime1">
              <a:rPr lang="ru-RU" sz="1200" b="0" strike="noStrike" spc="-1">
                <a:solidFill>
                  <a:srgbClr val="8B8B8B"/>
                </a:solidFill>
                <a:latin typeface="Calibri"/>
              </a:rPr>
              <a:t>04.12.2023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5FEE0C72-AFD6-43AE-8227-61D37A477F8E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>
            <a:alphaModFix amt="71000"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ru-RU" sz="4400" b="0" strike="noStrike" spc="-1">
                <a:solidFill>
                  <a:srgbClr val="000000"/>
                </a:solidFill>
                <a:latin typeface="Calibri Light"/>
              </a:rPr>
              <a:t>Образец заголовка</a:t>
            </a: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t">
            <a:noAutofit/>
          </a:bodyPr>
          <a:lstStyle/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Образец текста</a:t>
            </a:r>
          </a:p>
          <a:p>
            <a:pPr marL="685800" lvl="1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</a:rPr>
              <a:t>Второй уровень</a:t>
            </a:r>
          </a:p>
          <a:p>
            <a:pPr marL="1143000" lvl="2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Третий уровень</a:t>
            </a:r>
          </a:p>
          <a:p>
            <a:pPr marL="1600200" lvl="3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Четвертый уровень</a:t>
            </a:r>
          </a:p>
          <a:p>
            <a:pPr marL="2057400" lvl="4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Пятый уровень</a:t>
            </a:r>
          </a:p>
        </p:txBody>
      </p:sp>
      <p:sp>
        <p:nvSpPr>
          <p:cNvPr id="43" name="PlaceHolder 3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C36FE986-A1A2-456D-BDF3-464B0E224A1A}" type="datetime1">
              <a:rPr lang="ru-RU" sz="1200" b="0" strike="noStrike" spc="-1">
                <a:solidFill>
                  <a:srgbClr val="8B8B8B"/>
                </a:solidFill>
                <a:latin typeface="Calibri"/>
              </a:rPr>
              <a:t>04.12.2023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7BA8ACD0-8EC0-46DA-A4D9-4F1372C30D48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hyperlink" Target="https://bcs-express.ru/novosti-i-analitika/investitsii-stanoviatsia-molozhe-kak-pokolenie-z-vliiaet-na-fondovyi-rynok" TargetMode="Externa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31F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Рисунок 4"/>
          <p:cNvPicPr/>
          <p:nvPr/>
        </p:nvPicPr>
        <p:blipFill>
          <a:blip r:embed="rId2"/>
          <a:srcRect t="3019" r="34459" b="3019"/>
          <a:stretch/>
        </p:blipFill>
        <p:spPr>
          <a:xfrm>
            <a:off x="9667800" y="0"/>
            <a:ext cx="2523600" cy="6857640"/>
          </a:xfrm>
          <a:prstGeom prst="rect">
            <a:avLst/>
          </a:prstGeom>
          <a:ln w="9525">
            <a:noFill/>
          </a:ln>
        </p:spPr>
      </p:pic>
      <p:pic>
        <p:nvPicPr>
          <p:cNvPr id="83" name="Рисунок 6"/>
          <p:cNvPicPr/>
          <p:nvPr/>
        </p:nvPicPr>
        <p:blipFill>
          <a:blip r:embed="rId3"/>
          <a:stretch/>
        </p:blipFill>
        <p:spPr>
          <a:xfrm>
            <a:off x="907920" y="5191200"/>
            <a:ext cx="2747520" cy="726840"/>
          </a:xfrm>
          <a:prstGeom prst="rect">
            <a:avLst/>
          </a:prstGeom>
          <a:ln w="9525">
            <a:noFill/>
          </a:ln>
        </p:spPr>
      </p:pic>
      <p:sp>
        <p:nvSpPr>
          <p:cNvPr id="84" name="TextBox 10"/>
          <p:cNvSpPr/>
          <p:nvPr/>
        </p:nvSpPr>
        <p:spPr>
          <a:xfrm>
            <a:off x="482760" y="328320"/>
            <a:ext cx="8075160" cy="1661993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5400" b="0" strike="noStrike" spc="-1" dirty="0">
                <a:solidFill>
                  <a:schemeClr val="bg1"/>
                </a:solidFill>
                <a:latin typeface="Arial"/>
              </a:rPr>
              <a:t>Онлайн-курс «</a:t>
            </a:r>
            <a:r>
              <a:rPr lang="ru-RU" sz="5400" b="0" strike="noStrike" spc="-1" dirty="0" err="1">
                <a:solidFill>
                  <a:schemeClr val="bg1"/>
                </a:solidFill>
                <a:latin typeface="Arial"/>
              </a:rPr>
              <a:t>ЮнИнвест</a:t>
            </a:r>
            <a:r>
              <a:rPr lang="ru-RU" sz="5400" b="0" strike="noStrike" spc="-1" dirty="0">
                <a:solidFill>
                  <a:schemeClr val="bg1"/>
                </a:solidFill>
                <a:latin typeface="Arial"/>
              </a:rPr>
              <a:t>»</a:t>
            </a:r>
          </a:p>
        </p:txBody>
      </p:sp>
      <p:sp>
        <p:nvSpPr>
          <p:cNvPr id="85" name="TextBox 11"/>
          <p:cNvSpPr/>
          <p:nvPr/>
        </p:nvSpPr>
        <p:spPr>
          <a:xfrm>
            <a:off x="604927" y="2975209"/>
            <a:ext cx="9649440" cy="1846659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0" strike="noStrike" spc="-1" dirty="0">
                <a:solidFill>
                  <a:srgbClr val="FFFFFF"/>
                </a:solidFill>
                <a:latin typeface="Gilroy"/>
              </a:rPr>
              <a:t>Команда проекта: </a:t>
            </a:r>
            <a:endParaRPr lang="ru-RU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400" b="0" strike="noStrike" spc="-1" dirty="0">
                <a:solidFill>
                  <a:srgbClr val="FFFFFF"/>
                </a:solidFill>
                <a:latin typeface="Gilroy"/>
              </a:rPr>
              <a:t>Тарасова Анжелика </a:t>
            </a:r>
          </a:p>
          <a:p>
            <a:pPr>
              <a:lnSpc>
                <a:spcPct val="100000"/>
              </a:lnSpc>
            </a:pPr>
            <a:r>
              <a:rPr lang="ru-RU" sz="2400" b="0" strike="noStrike" spc="-1" dirty="0">
                <a:solidFill>
                  <a:srgbClr val="FFFFFF"/>
                </a:solidFill>
                <a:latin typeface="Gilroy"/>
              </a:rPr>
              <a:t>Кирина Алёна</a:t>
            </a:r>
          </a:p>
          <a:p>
            <a:pPr>
              <a:lnSpc>
                <a:spcPct val="100000"/>
              </a:lnSpc>
            </a:pPr>
            <a:r>
              <a:rPr lang="ru-RU" sz="2400" spc="-1" dirty="0" err="1">
                <a:solidFill>
                  <a:srgbClr val="FFFFFF"/>
                </a:solidFill>
                <a:latin typeface="Gilroy"/>
              </a:rPr>
              <a:t>Швечкова</a:t>
            </a:r>
            <a:r>
              <a:rPr lang="ru-RU" sz="2400" spc="-1" dirty="0">
                <a:solidFill>
                  <a:srgbClr val="FFFFFF"/>
                </a:solidFill>
                <a:latin typeface="Gilroy"/>
              </a:rPr>
              <a:t> Дарья </a:t>
            </a:r>
          </a:p>
          <a:p>
            <a:pPr>
              <a:lnSpc>
                <a:spcPct val="100000"/>
              </a:lnSpc>
            </a:pPr>
            <a:r>
              <a:rPr lang="ru-RU" sz="2400" b="0" strike="noStrike" spc="-1" dirty="0">
                <a:solidFill>
                  <a:srgbClr val="FFFFFF"/>
                </a:solidFill>
                <a:latin typeface="Gilroy"/>
              </a:rPr>
              <a:t>Васина Виктория</a:t>
            </a:r>
            <a:endParaRPr lang="ru-RU" sz="24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9E7993-1494-049A-7F40-EAC5EB2DB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6274" y="1018509"/>
            <a:ext cx="3514219" cy="1325160"/>
          </a:xfrm>
        </p:spPr>
        <p:txBody>
          <a:bodyPr/>
          <a:lstStyle/>
          <a:p>
            <a:r>
              <a:rPr lang="ru-RU" dirty="0">
                <a:latin typeface="Arial Black" panose="020B0A04020102020204" pitchFamily="34" charset="0"/>
              </a:rPr>
              <a:t>Контакты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0DB6947-1D9E-14F9-19D1-349480827AA6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1076274" y="3429000"/>
            <a:ext cx="7308071" cy="1747911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endParaRPr lang="ru-RU" sz="3200" dirty="0"/>
          </a:p>
          <a:p>
            <a:pPr algn="ctr"/>
            <a:r>
              <a:rPr lang="ru-RU" sz="3200" dirty="0"/>
              <a:t>Телефон:    8-916-788 00 51</a:t>
            </a:r>
          </a:p>
          <a:p>
            <a:pPr algn="ctr"/>
            <a:r>
              <a:rPr lang="ru-RU" sz="3200" dirty="0"/>
              <a:t>Почта:    a.tarasovaa@yandex.ru</a:t>
            </a:r>
          </a:p>
          <a:p>
            <a:pPr algn="ctr"/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C41EDC7-5094-6044-59F4-A2A735B1C0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8300" y="503213"/>
            <a:ext cx="4399756" cy="2130668"/>
          </a:xfrm>
          <a:prstGeom prst="rect">
            <a:avLst/>
          </a:prstGeom>
        </p:spPr>
      </p:pic>
      <p:pic>
        <p:nvPicPr>
          <p:cNvPr id="6" name="Рисунок 5" descr="Компьютер">
            <a:extLst>
              <a:ext uri="{FF2B5EF4-FFF2-40B4-BE49-F238E27FC236}">
                <a16:creationId xmlns:a16="http://schemas.microsoft.com/office/drawing/2014/main" id="{7D82B924-4E2D-31FF-E7A9-E313103F90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8120" y="342497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5953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4616280" y="0"/>
            <a:ext cx="6737040" cy="132516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b="1" spc="-1" dirty="0">
                <a:solidFill>
                  <a:srgbClr val="000000"/>
                </a:solidFill>
                <a:latin typeface="Calibri Light"/>
              </a:rPr>
              <a:t>Описание проекта</a:t>
            </a:r>
            <a:endParaRPr lang="ru-RU" sz="4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/>
          </p:nvPr>
        </p:nvSpPr>
        <p:spPr>
          <a:xfrm>
            <a:off x="995815" y="1325160"/>
            <a:ext cx="10515240" cy="2561044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t">
            <a:normAutofit/>
          </a:bodyPr>
          <a:lstStyle/>
          <a:p>
            <a:pPr algn="just">
              <a:spcBef>
                <a:spcPts val="1001"/>
              </a:spcBef>
              <a:tabLst>
                <a:tab pos="0" algn="l"/>
              </a:tabLst>
            </a:pPr>
            <a:r>
              <a:rPr lang="ru-RU" b="0" strike="noStrike" spc="-1" dirty="0">
                <a:solidFill>
                  <a:srgbClr val="000000"/>
                </a:solidFill>
              </a:rPr>
              <a:t> Онлайн-курс «</a:t>
            </a:r>
            <a:r>
              <a:rPr lang="ru-RU" b="0" strike="noStrike" spc="-1" dirty="0" err="1">
                <a:solidFill>
                  <a:srgbClr val="000000"/>
                </a:solidFill>
              </a:rPr>
              <a:t>ЮнИнвест</a:t>
            </a:r>
            <a:r>
              <a:rPr lang="ru-RU" b="0" strike="noStrike" spc="-1" dirty="0">
                <a:solidFill>
                  <a:srgbClr val="000000"/>
                </a:solidFill>
              </a:rPr>
              <a:t>» - это курс, который поможет молодым людям от 14 лет – 21 года получить знания об инвестировании. </a:t>
            </a:r>
          </a:p>
          <a:p>
            <a:pPr algn="just">
              <a:spcBef>
                <a:spcPts val="1001"/>
              </a:spcBef>
              <a:tabLst>
                <a:tab pos="0" algn="l"/>
              </a:tabLst>
            </a:pPr>
            <a:r>
              <a:rPr lang="ru-RU" b="0" strike="noStrike" spc="-1" dirty="0">
                <a:solidFill>
                  <a:srgbClr val="000000"/>
                </a:solidFill>
              </a:rPr>
              <a:t>Продажи курса будут проходить через сайт, а прохождение курса будет осуществляться с помощи чат-бота в Телеграмме.</a:t>
            </a:r>
            <a:endParaRPr lang="ru-RU" sz="1800" b="0" strike="noStrike" spc="-1" dirty="0">
              <a:solidFill>
                <a:srgbClr val="000000"/>
              </a:solidFill>
            </a:endParaRPr>
          </a:p>
        </p:txBody>
      </p:sp>
      <p:sp>
        <p:nvSpPr>
          <p:cNvPr id="88" name="PlaceHolder 3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8ED62509-6623-4BEB-9AB2-B8E53783FC21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t>2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62A13C0-4EEE-8C08-FF5D-1C21FFB015C3}"/>
              </a:ext>
            </a:extLst>
          </p:cNvPr>
          <p:cNvSpPr txBox="1"/>
          <p:nvPr/>
        </p:nvSpPr>
        <p:spPr>
          <a:xfrm>
            <a:off x="1311286" y="4222689"/>
            <a:ext cx="10199769" cy="175432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numCol="3" rtlCol="0">
            <a:spAutoFit/>
          </a:bodyPr>
          <a:lstStyle/>
          <a:p>
            <a:r>
              <a:rPr lang="ru-RU" b="1" dirty="0"/>
              <a:t>КЛЮЧЕВЫЕ ПОКАЗАТЕЛИ</a:t>
            </a:r>
          </a:p>
          <a:p>
            <a:endParaRPr lang="ru-RU" dirty="0"/>
          </a:p>
          <a:p>
            <a:r>
              <a:rPr lang="ru-RU" dirty="0"/>
              <a:t>Стоимость подписки</a:t>
            </a:r>
          </a:p>
          <a:p>
            <a:endParaRPr lang="ru-RU" dirty="0"/>
          </a:p>
          <a:p>
            <a:r>
              <a:rPr lang="ru-RU" b="1" dirty="0"/>
              <a:t>899 рублей (бессрочный доступ)</a:t>
            </a:r>
          </a:p>
          <a:p>
            <a:endParaRPr lang="ru-RU" b="1" dirty="0"/>
          </a:p>
          <a:p>
            <a:endParaRPr lang="ru-RU" b="1" dirty="0"/>
          </a:p>
          <a:p>
            <a:r>
              <a:rPr lang="ru-RU" dirty="0"/>
              <a:t>     Срок окупаемости</a:t>
            </a:r>
          </a:p>
          <a:p>
            <a:endParaRPr lang="ru-RU" b="1" dirty="0"/>
          </a:p>
          <a:p>
            <a:r>
              <a:rPr lang="ru-RU" b="1" dirty="0"/>
              <a:t>      от 2 лет</a:t>
            </a:r>
          </a:p>
          <a:p>
            <a:endParaRPr lang="ru-RU" b="1" dirty="0"/>
          </a:p>
          <a:p>
            <a:endParaRPr lang="ru-RU" b="1" dirty="0"/>
          </a:p>
          <a:p>
            <a:endParaRPr lang="ru-RU" b="1" dirty="0"/>
          </a:p>
          <a:p>
            <a:r>
              <a:rPr lang="ru-RU" dirty="0"/>
              <a:t>     Инвестиции</a:t>
            </a:r>
          </a:p>
          <a:p>
            <a:endParaRPr lang="ru-RU" dirty="0"/>
          </a:p>
          <a:p>
            <a:r>
              <a:rPr lang="ru-RU" b="1" dirty="0"/>
              <a:t>     от 860 </a:t>
            </a:r>
            <a:r>
              <a:rPr lang="ru-RU" b="1" dirty="0" err="1"/>
              <a:t>тыс.руб</a:t>
            </a:r>
            <a:endParaRPr lang="ru-RU" b="1" dirty="0"/>
          </a:p>
          <a:p>
            <a:endParaRPr lang="ru-RU" dirty="0"/>
          </a:p>
        </p:txBody>
      </p:sp>
      <p:pic>
        <p:nvPicPr>
          <p:cNvPr id="10" name="Рисунок 9" descr="Линейчатая диаграмма с тенденцией к повышению">
            <a:extLst>
              <a:ext uri="{FF2B5EF4-FFF2-40B4-BE49-F238E27FC236}">
                <a16:creationId xmlns:a16="http://schemas.microsoft.com/office/drawing/2014/main" id="{55412BDD-E238-D2E1-8687-C0D0977D21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58283" y="4628183"/>
            <a:ext cx="698695" cy="698695"/>
          </a:xfrm>
          <a:prstGeom prst="rect">
            <a:avLst/>
          </a:prstGeom>
        </p:spPr>
      </p:pic>
      <p:pic>
        <p:nvPicPr>
          <p:cNvPr id="12" name="Рисунок 11" descr="Песочные часы">
            <a:extLst>
              <a:ext uri="{FF2B5EF4-FFF2-40B4-BE49-F238E27FC236}">
                <a16:creationId xmlns:a16="http://schemas.microsoft.com/office/drawing/2014/main" id="{C6D6AD7A-83E0-8534-AA27-626756F816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017432" y="4607082"/>
            <a:ext cx="698695" cy="698695"/>
          </a:xfrm>
          <a:prstGeom prst="rect">
            <a:avLst/>
          </a:prstGeom>
        </p:spPr>
      </p:pic>
      <p:pic>
        <p:nvPicPr>
          <p:cNvPr id="14" name="Рисунок 13" descr="База данных">
            <a:extLst>
              <a:ext uri="{FF2B5EF4-FFF2-40B4-BE49-F238E27FC236}">
                <a16:creationId xmlns:a16="http://schemas.microsoft.com/office/drawing/2014/main" id="{C63D45CA-9952-AE59-914E-A43EE421414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598987" y="4628183"/>
            <a:ext cx="677594" cy="67759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Анализ целевой аудитории</a:t>
            </a: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446116815"/>
              </p:ext>
            </p:extLst>
          </p:nvPr>
        </p:nvGraphicFramePr>
        <p:xfrm>
          <a:off x="0" y="1619250"/>
          <a:ext cx="6134730" cy="4876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976028636"/>
              </p:ext>
            </p:extLst>
          </p:nvPr>
        </p:nvGraphicFramePr>
        <p:xfrm>
          <a:off x="5981700" y="1485900"/>
          <a:ext cx="5924550" cy="5124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18366" y="6474260"/>
            <a:ext cx="58389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/>
              <a:t>Все данные взяты из результатов исследования Аналитического центра НАФИ</a:t>
            </a:r>
          </a:p>
        </p:txBody>
      </p:sp>
    </p:spTree>
    <p:extLst>
      <p:ext uri="{BB962C8B-B14F-4D97-AF65-F5344CB8AC3E}">
        <p14:creationId xmlns:p14="http://schemas.microsoft.com/office/powerpoint/2010/main" val="14855139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3467100" y="463380"/>
            <a:ext cx="8313720" cy="132516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4400" b="0" strike="noStrike" spc="-1" dirty="0">
                <a:solidFill>
                  <a:srgbClr val="000000"/>
                </a:solidFill>
                <a:latin typeface="Arial"/>
              </a:rPr>
              <a:t>Анализ целевой аудитории</a:t>
            </a:r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1286983321"/>
              </p:ext>
            </p:extLst>
          </p:nvPr>
        </p:nvGraphicFramePr>
        <p:xfrm>
          <a:off x="401471" y="1505186"/>
          <a:ext cx="5835555" cy="55370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1" name="PlaceHolder 3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DA763CA4-2456-47CA-AB51-AE28402886A7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t>4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246961" y="2456596"/>
            <a:ext cx="44218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Наибольший интерес к теме — у молодежи от 18 до 24 лет.</a:t>
            </a:r>
          </a:p>
          <a:p>
            <a:endParaRPr lang="ru-RU" dirty="0"/>
          </a:p>
          <a:p>
            <a:r>
              <a:rPr lang="ru-RU" dirty="0"/>
              <a:t>На практике интерес к инвестированию заметен и в более раннем возрасте ― 12-15 лет и даже младше. </a:t>
            </a:r>
          </a:p>
          <a:p>
            <a:r>
              <a:rPr lang="ru-RU" dirty="0"/>
              <a:t>Подростки – активные участники современной экономики.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2829" y="6491110"/>
            <a:ext cx="58389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/>
              <a:t>Все данные взяты из результатов исследования Аналитического центра НАФИ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CE287D-1C12-3911-2D35-A27640CE3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3227"/>
            <a:ext cx="10515600" cy="974577"/>
          </a:xfrm>
        </p:spPr>
        <p:txBody>
          <a:bodyPr>
            <a:normAutofit/>
          </a:bodyPr>
          <a:lstStyle/>
          <a:p>
            <a:r>
              <a:rPr lang="ru-RU" sz="3600" b="1" dirty="0">
                <a:latin typeface="+mn-lt"/>
              </a:rPr>
              <a:t>Ценности проекта для пользователей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106869E-A236-C8D4-194A-CF439E922B91}"/>
              </a:ext>
            </a:extLst>
          </p:cNvPr>
          <p:cNvSpPr txBox="1"/>
          <p:nvPr/>
        </p:nvSpPr>
        <p:spPr>
          <a:xfrm>
            <a:off x="1709183" y="1416235"/>
            <a:ext cx="2830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Потребности и решения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9E7A78BC-6AAD-B802-F2B1-6EDB69B725A2}"/>
              </a:ext>
            </a:extLst>
          </p:cNvPr>
          <p:cNvSpPr/>
          <p:nvPr/>
        </p:nvSpPr>
        <p:spPr>
          <a:xfrm>
            <a:off x="4568677" y="5111469"/>
            <a:ext cx="6492505" cy="111921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/>
              <a:t>Курсы-конкуренты содержат устаревшую информацию. В курсе представлена актуальная информация, что позволит пользователям узнавать о последних новостях и изменениях в области инвестиций.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C352A06A-ADF7-C4A5-BBD9-25CCEE6D3388}"/>
              </a:ext>
            </a:extLst>
          </p:cNvPr>
          <p:cNvSpPr/>
          <p:nvPr/>
        </p:nvSpPr>
        <p:spPr>
          <a:xfrm>
            <a:off x="838201" y="2034104"/>
            <a:ext cx="2511056" cy="111921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Финансовая грамотность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421EF20A-4D7E-D028-F4D1-51C5F937AB94}"/>
              </a:ext>
            </a:extLst>
          </p:cNvPr>
          <p:cNvSpPr/>
          <p:nvPr/>
        </p:nvSpPr>
        <p:spPr>
          <a:xfrm>
            <a:off x="838200" y="5276250"/>
            <a:ext cx="2511057" cy="954429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Ценность информации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55AEA2D3-2801-7CD3-D04A-986DA8F50275}"/>
              </a:ext>
            </a:extLst>
          </p:cNvPr>
          <p:cNvSpPr/>
          <p:nvPr/>
        </p:nvSpPr>
        <p:spPr>
          <a:xfrm>
            <a:off x="4568677" y="2034104"/>
            <a:ext cx="6463930" cy="111921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ru-RU" sz="1600" b="0" i="0" dirty="0">
                <a:effectLst/>
              </a:rPr>
              <a:t>Молодые люди хотят научиться грамотно распоряжаться своими финансами, инвестировать с целью приумножения своего капитала</a:t>
            </a:r>
          </a:p>
          <a:p>
            <a:pPr algn="l"/>
            <a:r>
              <a:rPr lang="ru-RU" sz="1600" b="0" i="0" dirty="0">
                <a:effectLst/>
              </a:rPr>
              <a:t>Решение: Прохождение курса по инвестированию</a:t>
            </a: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CD806C0D-3258-C193-386D-0136867009D4}"/>
              </a:ext>
            </a:extLst>
          </p:cNvPr>
          <p:cNvSpPr/>
          <p:nvPr/>
        </p:nvSpPr>
        <p:spPr>
          <a:xfrm>
            <a:off x="838200" y="3632466"/>
            <a:ext cx="2511057" cy="100508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Доступность</a:t>
            </a: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88CB42F9-87A7-A390-82E7-C494D15E0520}"/>
              </a:ext>
            </a:extLst>
          </p:cNvPr>
          <p:cNvSpPr/>
          <p:nvPr/>
        </p:nvSpPr>
        <p:spPr>
          <a:xfrm>
            <a:off x="4540102" y="3518336"/>
            <a:ext cx="6492505" cy="125061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0" i="0" dirty="0">
                <a:effectLst/>
              </a:rPr>
              <a:t>Молодежь не хочет изучать </a:t>
            </a:r>
            <a:r>
              <a:rPr lang="ru-RU" sz="1600" dirty="0"/>
              <a:t>материал со сложными терминами, тратя лишнее время на расшифровку смысла. Поэтому м</a:t>
            </a:r>
            <a:r>
              <a:rPr lang="ru-RU" sz="1600" b="0" i="0" dirty="0">
                <a:effectLst/>
              </a:rPr>
              <a:t>атериал в курсе разработан и представлен в доступной и понятной форме, чтобы молодые люди могли легко и быстро усвоить информацию.</a:t>
            </a:r>
            <a:endParaRPr lang="ru-RU" sz="1600" dirty="0"/>
          </a:p>
        </p:txBody>
      </p:sp>
      <p:sp>
        <p:nvSpPr>
          <p:cNvPr id="13" name="Стрелка: вправо 12">
            <a:extLst>
              <a:ext uri="{FF2B5EF4-FFF2-40B4-BE49-F238E27FC236}">
                <a16:creationId xmlns:a16="http://schemas.microsoft.com/office/drawing/2014/main" id="{E6562F2E-02FA-CFDB-A3B7-B4DD14713886}"/>
              </a:ext>
            </a:extLst>
          </p:cNvPr>
          <p:cNvSpPr/>
          <p:nvPr/>
        </p:nvSpPr>
        <p:spPr>
          <a:xfrm>
            <a:off x="3657600" y="2456121"/>
            <a:ext cx="669851" cy="22328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: вправо 13">
            <a:extLst>
              <a:ext uri="{FF2B5EF4-FFF2-40B4-BE49-F238E27FC236}">
                <a16:creationId xmlns:a16="http://schemas.microsoft.com/office/drawing/2014/main" id="{1607C425-C869-4BB2-0436-252DD71CA1FE}"/>
              </a:ext>
            </a:extLst>
          </p:cNvPr>
          <p:cNvSpPr/>
          <p:nvPr/>
        </p:nvSpPr>
        <p:spPr>
          <a:xfrm>
            <a:off x="3673548" y="5559432"/>
            <a:ext cx="669851" cy="22328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: вправо 14">
            <a:extLst>
              <a:ext uri="{FF2B5EF4-FFF2-40B4-BE49-F238E27FC236}">
                <a16:creationId xmlns:a16="http://schemas.microsoft.com/office/drawing/2014/main" id="{3A5CB840-84F2-6B1E-83D4-DF9CF061CEA7}"/>
              </a:ext>
            </a:extLst>
          </p:cNvPr>
          <p:cNvSpPr/>
          <p:nvPr/>
        </p:nvSpPr>
        <p:spPr>
          <a:xfrm>
            <a:off x="3657600" y="3959559"/>
            <a:ext cx="669851" cy="22328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83556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0B76DEBC-F12C-74BE-8F2D-4C5ADD2F0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502920"/>
            <a:ext cx="4053606" cy="146304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kern="1200" dirty="0" err="1">
                <a:solidFill>
                  <a:schemeClr val="tx1"/>
                </a:solidFill>
                <a:latin typeface="+mn-lt"/>
                <a:ea typeface="+mj-ea"/>
                <a:cs typeface="+mj-cs"/>
              </a:rPr>
              <a:t>Анализ</a:t>
            </a:r>
            <a:r>
              <a:rPr lang="en-US" sz="36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 </a:t>
            </a:r>
            <a:r>
              <a:rPr lang="en-US" sz="3600" b="1" kern="1200" dirty="0" err="1">
                <a:solidFill>
                  <a:schemeClr val="tx1"/>
                </a:solidFill>
                <a:latin typeface="+mn-lt"/>
                <a:ea typeface="+mj-ea"/>
                <a:cs typeface="+mj-cs"/>
              </a:rPr>
              <a:t>спроса</a:t>
            </a:r>
            <a:endParaRPr lang="en-US" sz="3600" b="1" kern="1200" dirty="0">
              <a:solidFill>
                <a:schemeClr val="tx1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80F8D1E-BA01-10D0-8390-124A3EB23217}"/>
              </a:ext>
            </a:extLst>
          </p:cNvPr>
          <p:cNvSpPr txBox="1"/>
          <p:nvPr/>
        </p:nvSpPr>
        <p:spPr>
          <a:xfrm>
            <a:off x="4360985" y="676738"/>
            <a:ext cx="7647243" cy="118739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b="1" dirty="0" err="1"/>
              <a:t>Объем</a:t>
            </a:r>
            <a:r>
              <a:rPr lang="en-US" sz="2200" b="1" dirty="0"/>
              <a:t> </a:t>
            </a:r>
            <a:r>
              <a:rPr lang="en-US" sz="2200" b="1" dirty="0" err="1"/>
              <a:t>спроса</a:t>
            </a:r>
            <a:r>
              <a:rPr lang="en-US" sz="2200" dirty="0"/>
              <a:t>: 12 390 </a:t>
            </a:r>
            <a:r>
              <a:rPr lang="en-US" sz="2200" dirty="0" err="1"/>
              <a:t>запросов</a:t>
            </a:r>
            <a:r>
              <a:rPr lang="en-US" sz="2200" dirty="0"/>
              <a:t> в </a:t>
            </a:r>
            <a:r>
              <a:rPr lang="en-US" sz="2200" dirty="0" err="1"/>
              <a:t>месяц</a:t>
            </a:r>
            <a:endParaRPr lang="ru-RU" sz="22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 err="1"/>
              <a:t>По</a:t>
            </a:r>
            <a:r>
              <a:rPr lang="en-US" sz="2200" dirty="0"/>
              <a:t> </a:t>
            </a:r>
            <a:r>
              <a:rPr lang="en-US" sz="2200" dirty="0" err="1"/>
              <a:t>данным</a:t>
            </a:r>
            <a:r>
              <a:rPr lang="en-US" sz="2200" dirty="0"/>
              <a:t> </a:t>
            </a:r>
            <a:r>
              <a:rPr lang="en-US" sz="2200" dirty="0" err="1"/>
              <a:t>исследований</a:t>
            </a:r>
            <a:r>
              <a:rPr lang="en-US" sz="2200" dirty="0"/>
              <a:t> </a:t>
            </a:r>
            <a:r>
              <a:rPr lang="ru-RU" sz="2200" dirty="0"/>
              <a:t>спрос </a:t>
            </a:r>
            <a:r>
              <a:rPr lang="ru-RU" sz="2200" b="1" dirty="0"/>
              <a:t>сохранится</a:t>
            </a:r>
            <a:r>
              <a:rPr lang="en-US" sz="2200" b="1" dirty="0"/>
              <a:t> в </a:t>
            </a:r>
            <a:r>
              <a:rPr lang="en-US" sz="2200" b="1" dirty="0" err="1"/>
              <a:t>ближайшие</a:t>
            </a:r>
            <a:r>
              <a:rPr lang="en-US" sz="2200" b="1" dirty="0"/>
              <a:t> 3 </a:t>
            </a:r>
            <a:r>
              <a:rPr lang="en-US" sz="2200" b="1" dirty="0" err="1"/>
              <a:t>года</a:t>
            </a:r>
            <a:endParaRPr lang="en-US" sz="2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AF90A2-528A-7B2B-1F07-0ADD0F1ACD21}"/>
              </a:ext>
            </a:extLst>
          </p:cNvPr>
          <p:cNvSpPr txBox="1"/>
          <p:nvPr/>
        </p:nvSpPr>
        <p:spPr>
          <a:xfrm>
            <a:off x="942750" y="6119101"/>
            <a:ext cx="7933750" cy="5386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2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https://bcs-express.ru/novosti-i-analitika/investitsii-stanoviatsia-molozhe-kak-pokolenie-z-vliiaet-na-fondovyi-rynok</a:t>
            </a:r>
            <a:endParaRPr lang="ru-RU" sz="1200" dirty="0"/>
          </a:p>
          <a:p>
            <a:pPr>
              <a:spcAft>
                <a:spcPts val="600"/>
              </a:spcAft>
            </a:pPr>
            <a:r>
              <a:rPr lang="en-US" sz="1200" dirty="0"/>
              <a:t>https://www.gazeta.ru/business/news/2023/10/24/21561979.shtml</a:t>
            </a:r>
            <a:endParaRPr lang="ru-RU" sz="1200" dirty="0"/>
          </a:p>
        </p:txBody>
      </p:sp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68B2C360-AFD3-9AE0-D1E3-0C2863EA31DA}"/>
              </a:ext>
            </a:extLst>
          </p:cNvPr>
          <p:cNvGraphicFramePr>
            <a:graphicFrameLocks/>
          </p:cNvGraphicFramePr>
          <p:nvPr/>
        </p:nvGraphicFramePr>
        <p:xfrm>
          <a:off x="630936" y="2011680"/>
          <a:ext cx="10917936" cy="40816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685343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66228" y="6929"/>
            <a:ext cx="5678657" cy="1253472"/>
          </a:xfrm>
        </p:spPr>
        <p:txBody>
          <a:bodyPr/>
          <a:lstStyle/>
          <a:p>
            <a:r>
              <a:rPr lang="ru-RU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Анализ конкурентов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3576754"/>
              </p:ext>
            </p:extLst>
          </p:nvPr>
        </p:nvGraphicFramePr>
        <p:xfrm>
          <a:off x="450166" y="1260400"/>
          <a:ext cx="11094719" cy="5210736"/>
        </p:xfrm>
        <a:graphic>
          <a:graphicData uri="http://schemas.openxmlformats.org/drawingml/2006/table">
            <a:tbl>
              <a:tblPr firstRow="1" firstCol="1" bandRow="1">
                <a:tableStyleId>{08FB837D-C827-4EFA-A057-4D05807E0F7C}</a:tableStyleId>
              </a:tblPr>
              <a:tblGrid>
                <a:gridCol w="23712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7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07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57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908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8579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69535">
                  <a:extLst>
                    <a:ext uri="{9D8B030D-6E8A-4147-A177-3AD203B41FA5}">
                      <a16:colId xmlns:a16="http://schemas.microsoft.com/office/drawing/2014/main" val="3902601504"/>
                    </a:ext>
                  </a:extLst>
                </a:gridCol>
              </a:tblGrid>
              <a:tr h="14913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Критерий/конкурент</a:t>
                      </a:r>
                      <a:endParaRPr lang="ru-RU" sz="1600" kern="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Skilbox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Личные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инвестиции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6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kern="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Анастасия Тарасова «Маленький инвестор»</a:t>
                      </a:r>
                      <a:endParaRPr lang="ru-RU" sz="1600" kern="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Московская биржа «Путь инвестора»</a:t>
                      </a:r>
                      <a:endParaRPr lang="ru-RU" sz="1600" kern="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Владимир Савенка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u="none" strike="noStrike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«Инвестиции для начинающих»</a:t>
                      </a:r>
                      <a:endParaRPr lang="ru-RU" sz="1600" b="1" u="none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Нетология</a:t>
                      </a:r>
                      <a:r>
                        <a:rPr lang="ru-RU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«Личные финансы и инвестиции»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kern="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Онлайн-курс «</a:t>
                      </a:r>
                      <a:r>
                        <a:rPr lang="ru-RU" sz="1600" b="1" kern="100" dirty="0" err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ЮнИвест</a:t>
                      </a:r>
                      <a:r>
                        <a:rPr lang="ru-RU" sz="1600" b="1" kern="1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»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65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Доступность для подростков</a:t>
                      </a:r>
                      <a:endParaRPr lang="ru-RU" sz="1600" kern="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1600" kern="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  <a:endParaRPr lang="ru-RU" sz="1600" kern="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1600" kern="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1600" kern="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  <a:endParaRPr lang="ru-RU" sz="1600" kern="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да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827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Видео-уроки</a:t>
                      </a:r>
                      <a:endParaRPr lang="ru-RU" sz="1600" kern="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  <a:endParaRPr lang="ru-RU" sz="1600" kern="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  <a:endParaRPr lang="ru-RU" sz="1600" kern="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  <a:endParaRPr lang="ru-RU" sz="1600" kern="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  <a:endParaRPr lang="ru-RU" sz="1600" kern="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  <a:endParaRPr lang="ru-RU" sz="1600" kern="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да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65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Иллюстрированные материалы</a:t>
                      </a:r>
                      <a:endParaRPr lang="ru-RU" sz="1600" kern="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1600" kern="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  <a:endParaRPr lang="ru-RU" sz="1600" kern="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1600" kern="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1600" kern="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1600" kern="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да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65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Игровая форма подачи</a:t>
                      </a:r>
                      <a:endParaRPr lang="ru-RU" sz="1600" kern="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1600" kern="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  <a:endParaRPr lang="ru-RU" sz="1600" kern="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1600" kern="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1600" kern="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1600" kern="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да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65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Контроль качества полученных знаний</a:t>
                      </a:r>
                      <a:endParaRPr lang="ru-RU" sz="1600" kern="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  <a:endParaRPr lang="ru-RU" sz="1600" kern="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  <a:endParaRPr lang="ru-RU" sz="1600" kern="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1600" kern="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  <a:endParaRPr lang="ru-RU" sz="1600" kern="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  <a:endParaRPr lang="ru-RU" sz="1600" kern="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да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965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Длительность</a:t>
                      </a:r>
                      <a:endParaRPr lang="ru-RU" sz="1600" kern="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месяца</a:t>
                      </a:r>
                      <a:endParaRPr lang="ru-RU" sz="1600" kern="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месяц</a:t>
                      </a:r>
                      <a:endParaRPr lang="ru-RU" sz="1600" kern="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бессрочный доступ</a:t>
                      </a:r>
                      <a:endParaRPr lang="ru-RU" sz="1600" kern="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часов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видеозаписи</a:t>
                      </a:r>
                      <a:endParaRPr lang="ru-RU" sz="1600" kern="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часов видеозаписи</a:t>
                      </a:r>
                      <a:endParaRPr lang="ru-RU" sz="1600" kern="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бессрочный доступ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84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Цена</a:t>
                      </a:r>
                      <a:endParaRPr lang="ru-RU" sz="1600" kern="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9 349 р/</a:t>
                      </a:r>
                      <a:r>
                        <a:rPr lang="ru-RU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</a:t>
                      </a:r>
                      <a:endParaRPr lang="ru-RU" sz="1600" kern="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6 900р</a:t>
                      </a:r>
                      <a:endParaRPr lang="ru-RU" sz="1600" kern="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бесплатно</a:t>
                      </a:r>
                      <a:endParaRPr lang="ru-RU" sz="1600" kern="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12 900р</a:t>
                      </a:r>
                      <a:endParaRPr lang="ru-RU" sz="1600" kern="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8 990р</a:t>
                      </a:r>
                      <a:endParaRPr lang="ru-RU" sz="1600" kern="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899 руб.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02537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6D9E0F-D77A-C17B-7A27-0722FE41E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080" y="147710"/>
            <a:ext cx="10515240" cy="901052"/>
          </a:xfrm>
        </p:spPr>
        <p:txBody>
          <a:bodyPr/>
          <a:lstStyle/>
          <a:p>
            <a:pPr algn="ctr"/>
            <a:r>
              <a:rPr lang="ru-RU" dirty="0"/>
              <a:t>Календарный план проекта</a:t>
            </a: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B2767541-F11E-7148-FBF6-3480AA926E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565114"/>
              </p:ext>
            </p:extLst>
          </p:nvPr>
        </p:nvGraphicFramePr>
        <p:xfrm>
          <a:off x="1544801" y="1266092"/>
          <a:ext cx="9101798" cy="542782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{9D7B26C5-4107-4FEC-AEDC-1716B250A1EF}</a:tableStyleId>
              </a:tblPr>
              <a:tblGrid>
                <a:gridCol w="635982">
                  <a:extLst>
                    <a:ext uri="{9D8B030D-6E8A-4147-A177-3AD203B41FA5}">
                      <a16:colId xmlns:a16="http://schemas.microsoft.com/office/drawing/2014/main" val="778675993"/>
                    </a:ext>
                  </a:extLst>
                </a:gridCol>
                <a:gridCol w="4125516">
                  <a:extLst>
                    <a:ext uri="{9D8B030D-6E8A-4147-A177-3AD203B41FA5}">
                      <a16:colId xmlns:a16="http://schemas.microsoft.com/office/drawing/2014/main" val="2458112927"/>
                    </a:ext>
                  </a:extLst>
                </a:gridCol>
                <a:gridCol w="2204553">
                  <a:extLst>
                    <a:ext uri="{9D8B030D-6E8A-4147-A177-3AD203B41FA5}">
                      <a16:colId xmlns:a16="http://schemas.microsoft.com/office/drawing/2014/main" val="4124468374"/>
                    </a:ext>
                  </a:extLst>
                </a:gridCol>
                <a:gridCol w="2135747">
                  <a:extLst>
                    <a:ext uri="{9D8B030D-6E8A-4147-A177-3AD203B41FA5}">
                      <a16:colId xmlns:a16="http://schemas.microsoft.com/office/drawing/2014/main" val="502982808"/>
                    </a:ext>
                  </a:extLst>
                </a:gridCol>
              </a:tblGrid>
              <a:tr h="90865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 marL="60325" marR="34925" indent="9271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№</a:t>
                      </a:r>
                      <a:r>
                        <a:rPr lang="en-US" sz="1400" spc="5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этапа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5"/>
                        </a:spcBef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</a:endParaRPr>
                    </a:p>
                    <a:p>
                      <a:pPr marL="488950" algn="ctr"/>
                      <a:r>
                        <a:rPr lang="en-US" sz="1400" dirty="0" err="1">
                          <a:effectLst/>
                        </a:rPr>
                        <a:t>Название</a:t>
                      </a:r>
                      <a:r>
                        <a:rPr lang="en-US" sz="1400" spc="-35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этапа</a:t>
                      </a:r>
                      <a:r>
                        <a:rPr lang="en-US" sz="1400" spc="-35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календарного</a:t>
                      </a:r>
                      <a:r>
                        <a:rPr lang="en-US" sz="1400" spc="-35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плана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5"/>
                        </a:spcBef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ru-RU" sz="1400">
                        <a:effectLst/>
                      </a:endParaRPr>
                    </a:p>
                    <a:p>
                      <a:pPr marL="525145" marR="6985" indent="-498475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Длительность этапа,</a:t>
                      </a:r>
                      <a:r>
                        <a:rPr lang="en-US" sz="1400" spc="-235">
                          <a:effectLst/>
                        </a:rPr>
                        <a:t> </a:t>
                      </a:r>
                      <a:r>
                        <a:rPr lang="en-US" sz="1400">
                          <a:effectLst/>
                        </a:rPr>
                        <a:t>мес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5"/>
                        </a:spcBef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</a:endParaRPr>
                    </a:p>
                    <a:p>
                      <a:pPr marL="205105" algn="ctr"/>
                      <a:r>
                        <a:rPr lang="en-US" sz="1400" dirty="0" err="1">
                          <a:effectLst/>
                        </a:rPr>
                        <a:t>Стоимость</a:t>
                      </a:r>
                      <a:r>
                        <a:rPr lang="en-US" sz="1400" dirty="0">
                          <a:effectLst/>
                        </a:rPr>
                        <a:t>,</a:t>
                      </a:r>
                      <a:r>
                        <a:rPr lang="en-US" sz="1400" spc="-15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руб</a:t>
                      </a:r>
                      <a:r>
                        <a:rPr lang="en-US" sz="1400" dirty="0">
                          <a:effectLst/>
                        </a:rPr>
                        <a:t>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013264936"/>
                  </a:ext>
                </a:extLst>
              </a:tr>
              <a:tr h="612538"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marL="13335" algn="ctr">
                        <a:spcBef>
                          <a:spcPts val="77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</a:rPr>
                        <a:t>Разработка бизнес-идеи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</a:rPr>
                        <a:t>07.09.23 – 07.12.23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726390193"/>
                  </a:ext>
                </a:extLst>
              </a:tr>
              <a:tr h="578127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algn="ctr"/>
                      <a:r>
                        <a:rPr lang="ru-RU" sz="12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Разработка материала для курса</a:t>
                      </a:r>
                    </a:p>
                    <a:p>
                      <a:pPr algn="ctr"/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</a:rPr>
                        <a:t>08.12.23 – 10.01.24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360 000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495039645"/>
                  </a:ext>
                </a:extLst>
              </a:tr>
              <a:tr h="743306"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algn="ctr"/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algn="ctr"/>
                      <a:r>
                        <a:rPr lang="ru-RU" sz="12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</a:rPr>
                        <a:t>Разработка сайта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</a:rPr>
                        <a:t>11.01.24 – 15.02.24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</a:rPr>
                        <a:t>290 000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833338091"/>
                  </a:ext>
                </a:extLst>
              </a:tr>
              <a:tr h="561755"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algn="ctr"/>
                      <a:r>
                        <a:rPr lang="ru-RU" sz="12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</a:rPr>
                        <a:t>Разработка телеграмм-канала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</a:rPr>
                        <a:t>22.02.24 – 14.03.24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70 000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83054337"/>
                  </a:ext>
                </a:extLst>
              </a:tr>
              <a:tr h="578127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algn="ctr"/>
                      <a:r>
                        <a:rPr lang="ru-RU" sz="12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Написание полной технической документации</a:t>
                      </a:r>
                    </a:p>
                    <a:p>
                      <a:pPr algn="ctr"/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</a:rPr>
                        <a:t>21.03.24 – 25.04.24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</a:rPr>
                        <a:t>42 000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134472085"/>
                  </a:ext>
                </a:extLst>
              </a:tr>
              <a:tr h="578127"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algn="ctr"/>
                      <a:r>
                        <a:rPr lang="ru-RU" sz="1200">
                          <a:effectLst/>
                        </a:rPr>
                        <a:t>6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</a:rPr>
                        <a:t>Тестирование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</a:rPr>
                        <a:t>02.05.24 – 23.05.24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60 000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843178114"/>
                  </a:ext>
                </a:extLst>
              </a:tr>
              <a:tr h="578127"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algn="ctr"/>
                      <a:r>
                        <a:rPr lang="ru-RU" sz="1200">
                          <a:effectLst/>
                        </a:rPr>
                        <a:t>7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</a:rPr>
                        <a:t>Запуск проекта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</a:rPr>
                        <a:t>13.06.24 – 04.07.24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</a:rPr>
                        <a:t>38 000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408882517"/>
                  </a:ext>
                </a:extLst>
              </a:tr>
              <a:tr h="289063"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</a:rPr>
                        <a:t>Итого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</a:rPr>
                        <a:t>860 000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2092777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06637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ABAE55-DD50-F610-28CF-5989B5FC89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080" y="80446"/>
            <a:ext cx="10515240" cy="858849"/>
          </a:xfrm>
        </p:spPr>
        <p:txBody>
          <a:bodyPr/>
          <a:lstStyle/>
          <a:p>
            <a:pPr algn="ctr"/>
            <a:r>
              <a:rPr lang="ru-RU" b="1" dirty="0"/>
              <a:t>Финансовые показатели проекта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A431AE9-6E9C-775C-402F-F9B8C6F434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346" t="15935" r="15884" b="42039"/>
          <a:stretch/>
        </p:blipFill>
        <p:spPr>
          <a:xfrm>
            <a:off x="478300" y="2202911"/>
            <a:ext cx="9545015" cy="359297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22766E3-5DA8-2FE4-FCED-9DD8C261B1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461" t="74948" r="15769" b="16797"/>
          <a:stretch/>
        </p:blipFill>
        <p:spPr>
          <a:xfrm>
            <a:off x="478301" y="5795889"/>
            <a:ext cx="9889588" cy="73124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80E62B7-E85A-43AC-24EB-F0DBBD7C59B8}"/>
              </a:ext>
            </a:extLst>
          </p:cNvPr>
          <p:cNvSpPr txBox="1"/>
          <p:nvPr/>
        </p:nvSpPr>
        <p:spPr>
          <a:xfrm>
            <a:off x="478300" y="785087"/>
            <a:ext cx="1007276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Стоимость подписки – 899 руб. </a:t>
            </a:r>
          </a:p>
          <a:p>
            <a:r>
              <a:rPr lang="ru-RU" dirty="0"/>
              <a:t>В первый год подписку купят не менее 900 человек, а во второй год не менее 1200 человек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F279262-24CC-BB7E-BC3D-55E3B9755EB5}"/>
              </a:ext>
            </a:extLst>
          </p:cNvPr>
          <p:cNvSpPr txBox="1"/>
          <p:nvPr/>
        </p:nvSpPr>
        <p:spPr>
          <a:xfrm>
            <a:off x="6508653" y="1493999"/>
            <a:ext cx="5387926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Источник финансирования проекта: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Средства инвесторов 860 000 руб.</a:t>
            </a:r>
          </a:p>
        </p:txBody>
      </p:sp>
    </p:spTree>
    <p:extLst>
      <p:ext uri="{BB962C8B-B14F-4D97-AF65-F5344CB8AC3E}">
        <p14:creationId xmlns:p14="http://schemas.microsoft.com/office/powerpoint/2010/main" val="23768508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4584</TotalTime>
  <Words>551</Words>
  <Application>Microsoft Office PowerPoint</Application>
  <PresentationFormat>Широкоэкранный</PresentationFormat>
  <Paragraphs>171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20" baseType="lpstr">
      <vt:lpstr>Arial</vt:lpstr>
      <vt:lpstr>Arial Black</vt:lpstr>
      <vt:lpstr>Calibri</vt:lpstr>
      <vt:lpstr>Calibri Light</vt:lpstr>
      <vt:lpstr>Gilroy</vt:lpstr>
      <vt:lpstr>Symbol</vt:lpstr>
      <vt:lpstr>Times New Roman</vt:lpstr>
      <vt:lpstr>Wingdings</vt:lpstr>
      <vt:lpstr>Office Theme</vt:lpstr>
      <vt:lpstr>Office Theme</vt:lpstr>
      <vt:lpstr>Презентация PowerPoint</vt:lpstr>
      <vt:lpstr>Описание проекта</vt:lpstr>
      <vt:lpstr>Анализ целевой аудитории</vt:lpstr>
      <vt:lpstr>Анализ целевой аудитории</vt:lpstr>
      <vt:lpstr>Ценности проекта для пользователей</vt:lpstr>
      <vt:lpstr>Анализ спроса</vt:lpstr>
      <vt:lpstr>Анализ конкурентов</vt:lpstr>
      <vt:lpstr>Календарный план проекта</vt:lpstr>
      <vt:lpstr>Финансовые показатели проекта</vt:lpstr>
      <vt:lpstr>Контакты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Timur Tugushev</dc:creator>
  <cp:lastModifiedBy>Дарья Швечкова</cp:lastModifiedBy>
  <cp:revision>169</cp:revision>
  <cp:lastPrinted>2021-12-13T11:30:35Z</cp:lastPrinted>
  <dcterms:created xsi:type="dcterms:W3CDTF">2021-07-28T08:14:59Z</dcterms:created>
  <dcterms:modified xsi:type="dcterms:W3CDTF">2023-12-04T12:10:31Z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Широкоэкранный</vt:lpwstr>
  </property>
  <property fmtid="{D5CDD505-2E9C-101B-9397-08002B2CF9AE}" pid="3" name="Slides">
    <vt:i4>5</vt:i4>
  </property>
</Properties>
</file>