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67" r:id="rId5"/>
    <p:sldId id="258" r:id="rId6"/>
    <p:sldId id="259" r:id="rId7"/>
    <p:sldId id="260" r:id="rId8"/>
    <p:sldId id="266" r:id="rId9"/>
    <p:sldId id="268" r:id="rId10"/>
    <p:sldId id="269" r:id="rId11"/>
    <p:sldId id="265" r:id="rId12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D1A1427-A0A6-404D-85E5-C6BB8F08D6A7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DC5B6C9-676E-4C7D-93E4-8DF8C4EE8472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B2A832-21F0-45BA-9A0A-0D47770D88C5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5C69175-815D-4822-9E86-51DEAF100327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55E7A60-5D5B-4557-A304-0476E48161F8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520E4B1-BC5B-40B4-9F1E-796D80A2B72B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46C25B9-1643-4DA7-9DAA-2E228954C5B6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FBFFCC7-316A-444E-B061-527F306E26CE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881F70E-7527-4492-8536-72414B2DDD42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B594CE8-60B2-4A52-992F-191393689B58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1F7B553-99F9-4FC9-8D8C-9E77A6535BFA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95FAB0F-4DB1-46CB-ADB5-C1160374DA02}" type="slidenum">
              <a:rPr/>
              <a:p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DE01F43-D28C-4EA1-B128-530F75AAC38F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A416B1B-E2A5-451B-BAED-62BD887B51C1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FA5DCE9-29A1-4F15-BCC1-D04F672A75B5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ECC0577-FBCC-4E23-B610-2E1269123630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7A81CDC-966F-4E7C-8AE8-C665DCF4ACBB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4233E6A-F0AF-4F7C-8EC6-D30FA441C790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6C65B63-5B71-41A2-AEF8-748199C8AF8D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0D54371-201F-42AF-8CF8-B75E62B47E6B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9BAF8BB-7C90-4B9F-B210-4BA98FDDB356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6EEE37F-F954-46C4-9F1F-2BD53AD93B2B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0C79E8A-48CD-43A0-A27D-F468AAE3656B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00422AC-E824-4541-BB2C-4F4E8377A6BA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71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78F5950-E5DD-4C9D-8F20-D7E4A9A9735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71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2CBAD34-0FD1-4EBB-8A47-7C7E1F5881B9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4"/>
          <p:cNvPicPr/>
          <p:nvPr/>
        </p:nvPicPr>
        <p:blipFill>
          <a:blip r:embed="rId2"/>
          <a:srcRect t="3019" r="34459" b="3019"/>
          <a:stretch/>
        </p:blipFill>
        <p:spPr>
          <a:xfrm rot="10800000">
            <a:off x="0" y="720"/>
            <a:ext cx="2523240" cy="6857280"/>
          </a:xfrm>
          <a:prstGeom prst="rect">
            <a:avLst/>
          </a:prstGeom>
          <a:ln w="9525">
            <a:noFill/>
          </a:ln>
        </p:spPr>
      </p:pic>
      <p:sp>
        <p:nvSpPr>
          <p:cNvPr id="83" name="TextBox 10"/>
          <p:cNvSpPr/>
          <p:nvPr/>
        </p:nvSpPr>
        <p:spPr>
          <a:xfrm>
            <a:off x="3238480" y="857232"/>
            <a:ext cx="8643998" cy="1357295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мобильного приложения</a:t>
            </a:r>
            <a:r>
              <a:rPr lang="ru-RU" sz="4400" b="1" strike="noStrike" spc="-1" dirty="0">
                <a:solidFill>
                  <a:schemeClr val="bg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5400" b="1" strike="noStrike" spc="-1" dirty="0">
                <a:solidFill>
                  <a:schemeClr val="bg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«Налоговый помощник»</a:t>
            </a:r>
            <a:endParaRPr lang="ru-RU" sz="5400" b="0" strike="noStrike" spc="-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11"/>
          <p:cNvSpPr/>
          <p:nvPr/>
        </p:nvSpPr>
        <p:spPr>
          <a:xfrm>
            <a:off x="7024694" y="3857628"/>
            <a:ext cx="4857784" cy="2585323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0" i="1" strike="noStrike" spc="-1" dirty="0">
                <a:solidFill>
                  <a:srgbClr val="FFFFF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Выполнили:</a:t>
            </a:r>
            <a:endParaRPr lang="ru-RU" sz="2400" b="0" i="1" strike="noStrike" spc="-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FFFFF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Игонина Виктория</a:t>
            </a:r>
          </a:p>
          <a:p>
            <a:pPr algn="r">
              <a:lnSpc>
                <a:spcPct val="100000"/>
              </a:lnSpc>
            </a:pPr>
            <a:r>
              <a:rPr lang="ru-RU" sz="2400" spc="-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Небольсин</a:t>
            </a:r>
            <a:r>
              <a:rPr lang="ru-RU" sz="2400" spc="-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Артем</a:t>
            </a:r>
          </a:p>
          <a:p>
            <a:pPr algn="r">
              <a:lnSpc>
                <a:spcPct val="100000"/>
              </a:lnSpc>
            </a:pPr>
            <a:r>
              <a:rPr lang="ru-RU" sz="2400" b="0" strike="noStrike" spc="-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Пупелин</a:t>
            </a:r>
            <a:r>
              <a:rPr lang="ru-RU" sz="2400" b="0" strike="noStrike" spc="-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Дмитрий</a:t>
            </a:r>
          </a:p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Рубцова Екатерина</a:t>
            </a:r>
          </a:p>
          <a:p>
            <a:pPr algn="r">
              <a:lnSpc>
                <a:spcPct val="100000"/>
              </a:lnSpc>
            </a:pPr>
            <a:r>
              <a:rPr lang="ru-RU" sz="2400" b="0" strike="noStrike" spc="-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Стикин</a:t>
            </a:r>
            <a:r>
              <a:rPr lang="ru-RU" sz="2400" b="0" strike="noStrike" spc="-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Андрей</a:t>
            </a:r>
          </a:p>
          <a:p>
            <a:pPr algn="r">
              <a:lnSpc>
                <a:spcPct val="100000"/>
              </a:lnSpc>
            </a:pPr>
            <a:r>
              <a:rPr lang="ru-RU" sz="2400" spc="-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Хамзин</a:t>
            </a:r>
            <a:r>
              <a:rPr lang="ru-RU" sz="2400" spc="-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Тимур</a:t>
            </a:r>
            <a:endParaRPr lang="ru-RU" sz="2400" b="0" strike="noStrike" spc="-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Рисунок 4"/>
          <p:cNvPicPr/>
          <p:nvPr/>
        </p:nvPicPr>
        <p:blipFill>
          <a:blip r:embed="rId2"/>
          <a:srcRect t="3019" r="34459" b="3019"/>
          <a:stretch/>
        </p:blipFill>
        <p:spPr>
          <a:xfrm rot="10800000">
            <a:off x="0" y="0"/>
            <a:ext cx="2523240" cy="6857280"/>
          </a:xfrm>
          <a:prstGeom prst="rect">
            <a:avLst/>
          </a:prstGeom>
          <a:ln w="9525">
            <a:noFill/>
          </a:ln>
        </p:spPr>
      </p:pic>
      <p:sp>
        <p:nvSpPr>
          <p:cNvPr id="111" name="TextBox 10"/>
          <p:cNvSpPr/>
          <p:nvPr/>
        </p:nvSpPr>
        <p:spPr>
          <a:xfrm>
            <a:off x="2666976" y="2571744"/>
            <a:ext cx="9307960" cy="1107996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7200" b="0" strike="noStrike" spc="-1" dirty="0">
                <a:solidFill>
                  <a:srgbClr val="FFFFF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Спасибо за внимание!</a:t>
            </a:r>
            <a:endParaRPr lang="ru-RU" sz="7200" b="0" strike="noStrike" spc="-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81102" y="228960"/>
            <a:ext cx="8771400" cy="1324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ctr">
            <a:noAutofit/>
          </a:bodyPr>
          <a:lstStyle/>
          <a:p>
            <a:pPr indent="0" algn="l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400" b="1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4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79376" y="1553760"/>
            <a:ext cx="5841664" cy="433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 marL="15480"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налоговой помощи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России довольно велика. Например, если у вас возникли проблемы с уплатой налогов или вы хотите получить налоговые льготы, то помощь специалиста может быть очень полезной. Также помощь налогового консультанта может быть нужна при планировании крупных финансовых операций или инвестиций.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sldNum" idx="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3EEDCBB-BBEA-4B93-9745-79B4C87AE29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52" name="Picture 4" descr="https://onlinezayavkanacredit.ru/wp-content/uploads/2021/04/1617465671_5ee88bee82f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691" y="1916832"/>
            <a:ext cx="4679418" cy="341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 idx="4294967295"/>
          </p:nvPr>
        </p:nvSpPr>
        <p:spPr>
          <a:xfrm>
            <a:off x="2581560" y="175374"/>
            <a:ext cx="8771400" cy="1324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ctr">
            <a:noAutofit/>
          </a:bodyPr>
          <a:lstStyle/>
          <a:p>
            <a:pPr indent="0" algn="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400" b="1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4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sldNum" idx="429496729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3EEDCBB-BBEA-4B93-9745-79B4C87AE29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0056" y="1412776"/>
            <a:ext cx="4929222" cy="43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480" algn="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1" strike="noStrike" spc="-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Целью нашего проекта </a:t>
            </a:r>
            <a:r>
              <a:rPr lang="ru-RU" sz="2800" b="0" strike="noStrike" spc="-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с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оздание налогового помощника для граждан, с целью упростить поиск информации по налогам.</a:t>
            </a:r>
          </a:p>
          <a:p>
            <a:pPr marL="15480" algn="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Данный проект направлен на решение проблем, которые могут появиться у граждан, когда они столкнуться с налоговой системой РФ.</a:t>
            </a:r>
            <a:endParaRPr lang="ru-RU" sz="2800" b="0" strike="noStrike" spc="-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s://74foto.ru/800/600/https/259827.selcdn.ru/upload-7fd981df443448bb13753e485c14414d/iblock/376/3767c01e61a24c1b81f203a5757195fa/cf282ec6f58812b59d695e7c07b3b9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08" y="1700808"/>
            <a:ext cx="5160275" cy="344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53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-2256928" y="260648"/>
            <a:ext cx="8771400" cy="1324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ctr">
            <a:no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400" b="1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4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825840" y="1553760"/>
            <a:ext cx="5990240" cy="3819456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 marL="15840"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Проблемы, которые «Налоговый помощник» сможет решить:</a:t>
            </a:r>
          </a:p>
          <a:p>
            <a:pPr marL="15840" indent="0">
              <a:lnSpc>
                <a:spcPct val="90000"/>
              </a:lnSpc>
              <a:spcBef>
                <a:spcPts val="1001"/>
              </a:spcBef>
              <a:buFontTx/>
              <a:buChar char="-"/>
              <a:tabLst>
                <a:tab pos="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Налоговое законодательство часто является сложным. Налоговая помощь помогает предпринимателям и физическим лицам разобраться в этих сложностях и правильно применять налоговые правила.</a:t>
            </a:r>
          </a:p>
          <a:p>
            <a:pPr marL="15840">
              <a:lnSpc>
                <a:spcPct val="90000"/>
              </a:lnSpc>
              <a:spcBef>
                <a:spcPts val="1001"/>
              </a:spcBef>
              <a:buFontTx/>
              <a:buChar char="-"/>
              <a:tabLst>
                <a:tab pos="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Некоторые люди или компании могут не знать о существующих налоговых льготах или преференциях, которые могут помочь снизить налоговое бремя.</a:t>
            </a:r>
          </a:p>
          <a:p>
            <a:pPr marL="15840" indent="0">
              <a:lnSpc>
                <a:spcPct val="90000"/>
              </a:lnSpc>
              <a:spcBef>
                <a:spcPts val="1001"/>
              </a:spcBef>
              <a:buFontTx/>
              <a:buChar char="-"/>
              <a:tabLst>
                <a:tab pos="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Налоговые правила и процедуры могут меняться со временем, поэтому налоговая помощь помогает оставаться в курсе последних изменений и эффективно управлять налоговыми вопросами.</a:t>
            </a: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446261F-ED01-40F9-81F8-0BA2515544C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4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76" name="Picture 4" descr="https://udoba.org/sites/default/files/h5p/content/6879/images/image-6033a7f2bd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136" y="2132856"/>
            <a:ext cx="4556983" cy="337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-1119238" y="285728"/>
            <a:ext cx="6271070" cy="1324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ctr">
            <a:no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400" b="1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4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839416" y="1844824"/>
            <a:ext cx="10873800" cy="433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rmAutofit fontScale="96000"/>
          </a:bodyPr>
          <a:lstStyle/>
          <a:p>
            <a:pPr marL="10440"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33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предлагаем с помощью </a:t>
            </a:r>
            <a:r>
              <a:rPr lang="ru-RU" sz="33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«Налогового помощника»:</a:t>
            </a:r>
          </a:p>
          <a:p>
            <a:pPr marL="10440"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33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7640" indent="-457200">
              <a:lnSpc>
                <a:spcPct val="90000"/>
              </a:lnSpc>
              <a:spcBef>
                <a:spcPts val="1001"/>
              </a:spcBef>
              <a:buAutoNum type="arabicPeriod"/>
              <a:tabLst>
                <a:tab pos="0" algn="l"/>
              </a:tabLst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нашего сайта, людям будет проще разбираться с налоговой системой.</a:t>
            </a:r>
          </a:p>
          <a:p>
            <a:pPr marL="467640" indent="-457200">
              <a:lnSpc>
                <a:spcPct val="90000"/>
              </a:lnSpc>
              <a:spcBef>
                <a:spcPts val="1001"/>
              </a:spcBef>
              <a:buAutoNum type="arabicPeriod"/>
              <a:tabLst>
                <a:tab pos="0" algn="l"/>
              </a:tabLst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смогут узнавать изменения, внесенные в законодательстве РФ, связанные с налогами.</a:t>
            </a:r>
          </a:p>
          <a:p>
            <a:pPr marL="467640" indent="-457200">
              <a:lnSpc>
                <a:spcPct val="90000"/>
              </a:lnSpc>
              <a:spcBef>
                <a:spcPts val="1001"/>
              </a:spcBef>
              <a:buAutoNum type="arabicPeriod"/>
              <a:tabLst>
                <a:tab pos="0" algn="l"/>
              </a:tabLst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Пользователи нашего сайта смогут найти для себя полезную информацию, связанную с налогами, которую возможно не знали ранее.</a:t>
            </a:r>
          </a:p>
        </p:txBody>
      </p:sp>
      <p:sp>
        <p:nvSpPr>
          <p:cNvPr id="93" name="PlaceHolder 3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B3CCB9B-D774-4D4F-8307-23402D5BB94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5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024694" y="285728"/>
            <a:ext cx="8771400" cy="1324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400" b="1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Потенциал</a:t>
            </a:r>
            <a:endParaRPr lang="ru-RU" sz="4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738150" y="1785926"/>
            <a:ext cx="10873800" cy="433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rmAutofit fontScale="98500" lnSpcReduction="1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Наш проект может в будущем помогать не только нашему региону, но и всем России, при этом каких либо дополнительных вложений не требуется.</a:t>
            </a:r>
          </a:p>
          <a:p>
            <a:pPr marL="14400"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Мы без труда сможем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масштабироваться,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 как налогами интересуются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граждане РФ, наш сайт может быть полезен для многих из них</a:t>
            </a:r>
          </a:p>
          <a:p>
            <a:pPr marL="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Наш продукт будет востребованным, так как он решает сложные вопросы, связанные с налогами, при этом не взимает за это плату.</a:t>
            </a:r>
          </a:p>
          <a:p>
            <a:pPr marL="14400"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400"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sldNum" idx="1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C5ABD93-04B5-4CFC-A560-4A250F2BC10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6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 idx="4294967295"/>
          </p:nvPr>
        </p:nvSpPr>
        <p:spPr>
          <a:xfrm>
            <a:off x="377849" y="476672"/>
            <a:ext cx="11144328" cy="1324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400" b="1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Ценность проекта для пользователей</a:t>
            </a:r>
            <a:endParaRPr lang="ru-RU" sz="4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idx="4294967295"/>
          </p:nvPr>
        </p:nvSpPr>
        <p:spPr>
          <a:xfrm>
            <a:off x="377849" y="1958265"/>
            <a:ext cx="6363112" cy="433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rmAutofit fontScale="985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Налоговый помощник может быть полезен для людей, которые хотят разобраться в налоговых вопросах, избежать ошибок при заполнении деклараций и уплате налогов, а также повысить свою налоговую грамотность.</a:t>
            </a:r>
          </a:p>
          <a:p>
            <a:endParaRPr lang="ru-RU" sz="2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Кроме того, налоговый помощник может обучить пользователей основам налоговой системы и помочь им оптимизировать свои налоги.</a:t>
            </a:r>
            <a:endParaRPr lang="ru-RU" sz="2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400"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sldNum" idx="429496729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C5ABD93-04B5-4CFC-A560-4A250F2BC10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7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098" name="Picture 2" descr="https://almassardeclan.com/wp-content/uploads/2020/06/Human-Capital-Audi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8128" y="2276872"/>
            <a:ext cx="3385974" cy="338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 idx="4294967295"/>
          </p:nvPr>
        </p:nvSpPr>
        <p:spPr>
          <a:xfrm>
            <a:off x="377849" y="476672"/>
            <a:ext cx="11144328" cy="1324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ctr">
            <a:no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400" b="1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«Налоговый помощник»</a:t>
            </a:r>
            <a:endParaRPr lang="ru-RU" sz="4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idx="4294967295"/>
          </p:nvPr>
        </p:nvSpPr>
        <p:spPr>
          <a:xfrm>
            <a:off x="1199456" y="1801472"/>
            <a:ext cx="9894615" cy="433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rmAutofit fontScale="985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 можете перейти по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-коду и посетить наш сайт. 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sldNum" idx="429496729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C5ABD93-04B5-4CFC-A560-4A250F2BC10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8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46"/>
          <a:stretch/>
        </p:blipFill>
        <p:spPr>
          <a:xfrm>
            <a:off x="4220823" y="2636912"/>
            <a:ext cx="345838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33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 idx="4294967295"/>
          </p:nvPr>
        </p:nvSpPr>
        <p:spPr>
          <a:xfrm>
            <a:off x="377849" y="476672"/>
            <a:ext cx="11144328" cy="1324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ctr">
            <a:noAutofit/>
          </a:bodyPr>
          <a:lstStyle/>
          <a:p>
            <a:pPr indent="0" algn="l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400" b="1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4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idx="4294967295"/>
          </p:nvPr>
        </p:nvSpPr>
        <p:spPr>
          <a:xfrm>
            <a:off x="595275" y="1785926"/>
            <a:ext cx="4429156" cy="433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rmAutofit fontScale="98500"/>
          </a:bodyPr>
          <a:lstStyle/>
          <a:p>
            <a:pPr algn="l">
              <a:lnSpc>
                <a:spcPct val="100000"/>
              </a:lnSpc>
            </a:pPr>
            <a:r>
              <a:rPr lang="ru-RU" sz="2400" b="0" i="1" strike="noStrike" spc="-1" dirty="0" smtClean="0">
                <a:solidFill>
                  <a:schemeClr val="tx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Участники проекта: </a:t>
            </a:r>
          </a:p>
          <a:p>
            <a:pPr algn="l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chemeClr val="tx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Игонина Виктория</a:t>
            </a:r>
          </a:p>
          <a:p>
            <a:pPr algn="l">
              <a:lnSpc>
                <a:spcPct val="100000"/>
              </a:lnSpc>
            </a:pPr>
            <a:r>
              <a:rPr lang="ru-RU" sz="2400" spc="-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Небольсин</a:t>
            </a:r>
            <a:r>
              <a:rPr lang="ru-RU" sz="2400" spc="-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Артем</a:t>
            </a:r>
          </a:p>
          <a:p>
            <a:pPr algn="l">
              <a:lnSpc>
                <a:spcPct val="100000"/>
              </a:lnSpc>
            </a:pPr>
            <a:r>
              <a:rPr lang="ru-RU" sz="2400" b="0" strike="noStrike" spc="-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Пупелин</a:t>
            </a:r>
            <a:r>
              <a:rPr lang="ru-RU" sz="2400" b="0" strike="noStrike" spc="-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Дмитрий</a:t>
            </a:r>
          </a:p>
          <a:p>
            <a:pPr algn="l">
              <a:lnSpc>
                <a:spcPct val="100000"/>
              </a:lnSpc>
            </a:pPr>
            <a:r>
              <a:rPr lang="ru-RU" sz="2400" spc="-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Рубцова Екатерина</a:t>
            </a:r>
          </a:p>
          <a:p>
            <a:pPr algn="l">
              <a:lnSpc>
                <a:spcPct val="100000"/>
              </a:lnSpc>
            </a:pPr>
            <a:r>
              <a:rPr lang="ru-RU" sz="2400" b="0" strike="noStrike" spc="-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Стикин</a:t>
            </a:r>
            <a:r>
              <a:rPr lang="ru-RU" sz="2400" b="0" strike="noStrike" spc="-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Андрей</a:t>
            </a:r>
          </a:p>
          <a:p>
            <a:pPr algn="l">
              <a:lnSpc>
                <a:spcPct val="100000"/>
              </a:lnSpc>
            </a:pPr>
            <a:endParaRPr lang="ru-RU" sz="2400" b="0" i="1" strike="noStrike" spc="-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</a:pPr>
            <a:r>
              <a:rPr lang="ru-RU" sz="2400" i="1" spc="-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Лидер проекта: </a:t>
            </a:r>
            <a:r>
              <a:rPr lang="ru-RU" sz="2400" spc="-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Хамзин</a:t>
            </a:r>
            <a:r>
              <a:rPr lang="ru-RU" sz="2400" spc="-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Тимур</a:t>
            </a:r>
            <a:endParaRPr lang="ru-RU" sz="2400" b="0" strike="noStrike" spc="-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sldNum" idx="429496729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C5ABD93-04B5-4CFC-A560-4A250F2BC10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9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46"/>
          <a:stretch/>
        </p:blipFill>
        <p:spPr>
          <a:xfrm>
            <a:off x="9096396" y="3000372"/>
            <a:ext cx="1527195" cy="1484778"/>
          </a:xfrm>
          <a:prstGeom prst="rect">
            <a:avLst/>
          </a:prstGeom>
        </p:spPr>
      </p:pic>
      <p:sp>
        <p:nvSpPr>
          <p:cNvPr id="6" name="PlaceHolder 2"/>
          <p:cNvSpPr txBox="1">
            <a:spLocks/>
          </p:cNvSpPr>
          <p:nvPr/>
        </p:nvSpPr>
        <p:spPr>
          <a:xfrm>
            <a:off x="6310314" y="1714488"/>
            <a:ext cx="4429156" cy="4339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rmAutofit fontScale="98500"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0" cap="none" spc="-1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DejaVu Sans"/>
                <a:cs typeface="Times New Roman" pitchFamily="18" charset="0"/>
              </a:rPr>
              <a:t>Сайт «Налоговый</a:t>
            </a:r>
            <a:r>
              <a:rPr kumimoji="0" lang="ru-RU" sz="2400" b="0" i="1" u="none" strike="noStrike" kern="0" cap="none" spc="-1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DejaVu Sans"/>
                <a:cs typeface="Times New Roman" pitchFamily="18" charset="0"/>
              </a:rPr>
              <a:t> помощник»: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1" u="none" strike="noStrike" kern="0" cap="none" spc="-1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lvl="0" algn="r"/>
            <a:r>
              <a:rPr lang="en-US" sz="2400" kern="0" spc="-1" dirty="0" smtClean="0">
                <a:latin typeface="Times New Roman" pitchFamily="18" charset="0"/>
                <a:cs typeface="Times New Roman" pitchFamily="18" charset="0"/>
              </a:rPr>
              <a:t>https://5140e3.creatium.site/</a:t>
            </a:r>
            <a:endParaRPr kumimoji="0" lang="ru-RU" sz="2400" b="0" i="0" u="none" strike="noStrike" kern="0" cap="none" spc="-1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3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4548</TotalTime>
  <Words>431</Words>
  <Application>Microsoft Office PowerPoint</Application>
  <PresentationFormat>Произвольный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Тема Office</vt:lpstr>
      <vt:lpstr>Слайд 1</vt:lpstr>
      <vt:lpstr>Актуальность проекта</vt:lpstr>
      <vt:lpstr>Цель</vt:lpstr>
      <vt:lpstr>Проблема</vt:lpstr>
      <vt:lpstr>Решение</vt:lpstr>
      <vt:lpstr>Потенциал</vt:lpstr>
      <vt:lpstr>Ценность проекта для пользователей</vt:lpstr>
      <vt:lpstr>«Налоговый помощник»</vt:lpstr>
      <vt:lpstr>Контактная информация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Timur Tugushev</dc:creator>
  <dc:description/>
  <cp:lastModifiedBy>Екатерина</cp:lastModifiedBy>
  <cp:revision>142</cp:revision>
  <cp:lastPrinted>2021-12-13T11:30:35Z</cp:lastPrinted>
  <dcterms:created xsi:type="dcterms:W3CDTF">2021-07-28T08:14:59Z</dcterms:created>
  <dcterms:modified xsi:type="dcterms:W3CDTF">2023-12-03T07:37:26Z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12</vt:i4>
  </property>
</Properties>
</file>