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ura" charset="1" panose="00000500000000000000"/>
      <p:regular r:id="rId10"/>
    </p:embeddedFont>
    <p:embeddedFont>
      <p:font typeface="Jura Bold" charset="1" panose="00000800000000000000"/>
      <p:regular r:id="rId11"/>
    </p:embeddedFont>
    <p:embeddedFont>
      <p:font typeface="Jura Light" charset="1" panose="00000400000000000000"/>
      <p:regular r:id="rId12"/>
    </p:embeddedFont>
    <p:embeddedFont>
      <p:font typeface="Jura Medium" charset="1" panose="00000600000000000000"/>
      <p:regular r:id="rId13"/>
    </p:embeddedFont>
    <p:embeddedFont>
      <p:font typeface="Jura Semi-Bold" charset="1" panose="00000700000000000000"/>
      <p:regular r:id="rId14"/>
    </p:embeddedFont>
    <p:embeddedFont>
      <p:font typeface="HK Grotesk" charset="1" panose="00000500000000000000"/>
      <p:regular r:id="rId15"/>
    </p:embeddedFont>
    <p:embeddedFont>
      <p:font typeface="HK Grotesk Bold" charset="1" panose="00000800000000000000"/>
      <p:regular r:id="rId16"/>
    </p:embeddedFont>
    <p:embeddedFont>
      <p:font typeface="HK Grotesk Italics" charset="1" panose="00000500000000000000"/>
      <p:regular r:id="rId17"/>
    </p:embeddedFont>
    <p:embeddedFont>
      <p:font typeface="HK Grotesk Bold Italics" charset="1" panose="00000800000000000000"/>
      <p:regular r:id="rId18"/>
    </p:embeddedFont>
    <p:embeddedFont>
      <p:font typeface="HK Grotesk Light" charset="1" panose="00000400000000000000"/>
      <p:regular r:id="rId19"/>
    </p:embeddedFont>
    <p:embeddedFont>
      <p:font typeface="HK Grotesk Light Italics" charset="1" panose="00000400000000000000"/>
      <p:regular r:id="rId20"/>
    </p:embeddedFont>
    <p:embeddedFont>
      <p:font typeface="HK Grotesk Medium" charset="1" panose="00000600000000000000"/>
      <p:regular r:id="rId21"/>
    </p:embeddedFont>
    <p:embeddedFont>
      <p:font typeface="HK Grotesk Medium Italics" charset="1" panose="00000600000000000000"/>
      <p:regular r:id="rId22"/>
    </p:embeddedFont>
    <p:embeddedFont>
      <p:font typeface="HK Grotesk Semi-Bold" charset="1" panose="00000700000000000000"/>
      <p:regular r:id="rId23"/>
    </p:embeddedFont>
    <p:embeddedFont>
      <p:font typeface="HK Grotesk Semi-Bold Italics" charset="1" panose="000007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0975" y="-456403"/>
            <a:ext cx="18609951" cy="11199807"/>
          </a:xfrm>
          <a:custGeom>
            <a:avLst/>
            <a:gdLst/>
            <a:ahLst/>
            <a:cxnLst/>
            <a:rect r="r" b="b" t="t" l="l"/>
            <a:pathLst>
              <a:path h="11199807" w="18609951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876069" y="6951084"/>
            <a:ext cx="7466110" cy="2312429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Freeform 4" id="4"/>
          <p:cNvSpPr/>
          <p:nvPr/>
        </p:nvSpPr>
        <p:spPr>
          <a:xfrm flipH="false" flipV="false" rot="436196">
            <a:off x="6190766" y="-2861850"/>
            <a:ext cx="17035324" cy="11072961"/>
          </a:xfrm>
          <a:custGeom>
            <a:avLst/>
            <a:gdLst/>
            <a:ahLst/>
            <a:cxnLst/>
            <a:rect r="r" b="b" t="t" l="l"/>
            <a:pathLst>
              <a:path h="11072961" w="17035324">
                <a:moveTo>
                  <a:pt x="0" y="0"/>
                </a:moveTo>
                <a:lnTo>
                  <a:pt x="17035324" y="0"/>
                </a:lnTo>
                <a:lnTo>
                  <a:pt x="17035324" y="11072961"/>
                </a:lnTo>
                <a:lnTo>
                  <a:pt x="0" y="11072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876069" y="6941559"/>
            <a:ext cx="14734041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876069" y="9248775"/>
            <a:ext cx="14734041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-119189" y="1028700"/>
            <a:ext cx="6131658" cy="1400778"/>
          </a:xfrm>
          <a:custGeom>
            <a:avLst/>
            <a:gdLst/>
            <a:ahLst/>
            <a:cxnLst/>
            <a:rect r="r" b="b" t="t" l="l"/>
            <a:pathLst>
              <a:path h="1400778" w="6131658">
                <a:moveTo>
                  <a:pt x="0" y="0"/>
                </a:moveTo>
                <a:lnTo>
                  <a:pt x="6131658" y="0"/>
                </a:lnTo>
                <a:lnTo>
                  <a:pt x="6131658" y="1400778"/>
                </a:lnTo>
                <a:lnTo>
                  <a:pt x="0" y="1400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9672" r="0" b="-1967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6069" y="3102349"/>
            <a:ext cx="14599848" cy="2858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>
                <a:solidFill>
                  <a:srgbClr val="FFFFFF"/>
                </a:solidFill>
                <a:latin typeface="Jura Semi-Bold"/>
              </a:rPr>
              <a:t>Защитные приобочные коммуникации на основе полимерных соединений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252427" y="7563073"/>
            <a:ext cx="6335846" cy="1050351"/>
            <a:chOff x="0" y="0"/>
            <a:chExt cx="8447795" cy="14004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0737"/>
              <a:ext cx="8447795" cy="701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48"/>
                </a:lnSpc>
              </a:pPr>
              <a:r>
                <a:rPr lang="en-US" sz="3725">
                  <a:solidFill>
                    <a:srgbClr val="FFFFFF"/>
                  </a:solidFill>
                  <a:latin typeface="HK Grotesk Medium"/>
                </a:rPr>
                <a:t>Трушин Дмитрий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974298"/>
              <a:ext cx="8447795" cy="426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31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</a:rPr>
                <a:t>ЛИДЕР ПРОЕКТА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016328" y="7971694"/>
            <a:ext cx="6593782" cy="299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29"/>
              </a:lnSpc>
            </a:pPr>
            <a:r>
              <a:rPr lang="en-US" sz="2450">
                <a:solidFill>
                  <a:srgbClr val="FFFFFF"/>
                </a:solidFill>
                <a:latin typeface="HK Grotesk Medium"/>
              </a:rPr>
              <a:t>Промышленное и гражданское строительство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1276548"/>
          <a:ext cx="16010534" cy="8918482"/>
        </p:xfrm>
        <a:graphic>
          <a:graphicData uri="http://schemas.openxmlformats.org/drawingml/2006/table">
            <a:tbl>
              <a:tblPr/>
              <a:tblGrid>
                <a:gridCol w="6707242"/>
                <a:gridCol w="2986138"/>
                <a:gridCol w="6317154"/>
              </a:tblGrid>
              <a:tr h="1403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94"/>
                        </a:lnSpc>
                        <a:defRPr/>
                      </a:pPr>
                      <a:r>
                        <a:rPr lang="en-US" sz="2424">
                          <a:solidFill>
                            <a:srgbClr val="000000"/>
                          </a:solidFill>
                          <a:latin typeface="Jura Bold"/>
                        </a:rPr>
                        <a:t>Название этапа календарного плана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94"/>
                        </a:lnSpc>
                        <a:defRPr/>
                      </a:pPr>
                      <a:r>
                        <a:rPr lang="en-US" sz="2424">
                          <a:solidFill>
                            <a:srgbClr val="000000"/>
                          </a:solidFill>
                          <a:latin typeface="Jura Bold"/>
                        </a:rPr>
                        <a:t>Длительность этапа,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94"/>
                        </a:lnSpc>
                        <a:defRPr/>
                      </a:pPr>
                      <a:r>
                        <a:rPr lang="en-US" sz="2424">
                          <a:solidFill>
                            <a:srgbClr val="000000"/>
                          </a:solidFill>
                          <a:latin typeface="Jura Bold"/>
                        </a:rPr>
                        <a:t>Стоимость, руб.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5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 Bold"/>
                        </a:rPr>
                        <a:t>Исследования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 Bold"/>
                        </a:rPr>
                        <a:t>2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 Bold"/>
                        </a:rPr>
                        <a:t>1 000 000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6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Разработка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2мес.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2 000 000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5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Анализ рынка и конкурнтов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500 000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9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Партнерство и сотрудничество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5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Маркетинг и продвижение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2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2 000 000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5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Расширение на рынки за рубежом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500 000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6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Управление внутренними процессами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3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3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95"/>
                        </a:lnSpc>
                        <a:defRPr/>
                      </a:pPr>
                      <a:r>
                        <a:rPr lang="en-US" sz="1925">
                          <a:solidFill>
                            <a:srgbClr val="000000"/>
                          </a:solidFill>
                          <a:latin typeface="Jura"/>
                        </a:rPr>
                        <a:t>Итоги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12 мес.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15"/>
                        </a:lnSpc>
                        <a:defRPr/>
                      </a:pPr>
                      <a:r>
                        <a:rPr lang="en-US" sz="1725">
                          <a:solidFill>
                            <a:srgbClr val="000000"/>
                          </a:solidFill>
                          <a:latin typeface="Jura"/>
                        </a:rPr>
                        <a:t>8 000 000 руб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5719123" y="-9525"/>
            <a:ext cx="684975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План развития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32457" y="3237001"/>
            <a:ext cx="4916762" cy="4916762"/>
          </a:xfrm>
          <a:custGeom>
            <a:avLst/>
            <a:gdLst/>
            <a:ahLst/>
            <a:cxnLst/>
            <a:rect r="r" b="b" t="t" l="l"/>
            <a:pathLst>
              <a:path h="4916762" w="4916762">
                <a:moveTo>
                  <a:pt x="0" y="0"/>
                </a:moveTo>
                <a:lnTo>
                  <a:pt x="4916762" y="0"/>
                </a:lnTo>
                <a:lnTo>
                  <a:pt x="4916762" y="4916762"/>
                </a:lnTo>
                <a:lnTo>
                  <a:pt x="0" y="4916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07711" y="1675984"/>
            <a:ext cx="684975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Контакты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80845" y="4388947"/>
            <a:ext cx="1420705" cy="588450"/>
            <a:chOff x="0" y="0"/>
            <a:chExt cx="1894274" cy="7846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32"/>
              <a:ext cx="195321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86688" y="-13738"/>
              <a:ext cx="1607585" cy="788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Сайт: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78915" y="5695382"/>
            <a:ext cx="2432526" cy="577795"/>
            <a:chOff x="0" y="0"/>
            <a:chExt cx="3243368" cy="77039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19930"/>
              <a:ext cx="334428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90867" y="-27943"/>
              <a:ext cx="2752501" cy="788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Телефон: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30177" y="7007032"/>
            <a:ext cx="2381264" cy="577795"/>
            <a:chOff x="0" y="0"/>
            <a:chExt cx="3175019" cy="77039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19930"/>
              <a:ext cx="327380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80522" y="-27943"/>
              <a:ext cx="2694496" cy="788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email: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699621" y="4399601"/>
            <a:ext cx="5534797" cy="577795"/>
            <a:chOff x="0" y="0"/>
            <a:chExt cx="7379729" cy="77039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1232642"/>
              <a:ext cx="760934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116883" y="-27943"/>
              <a:ext cx="6262846" cy="788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https://clck.ru/36rPjt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569334" y="5705336"/>
            <a:ext cx="5534797" cy="577795"/>
            <a:chOff x="0" y="0"/>
            <a:chExt cx="7379729" cy="77039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1232642"/>
              <a:ext cx="760934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116883" y="-27943"/>
              <a:ext cx="6262846" cy="788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+7 910 502 24-75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491198" y="6991162"/>
            <a:ext cx="7598079" cy="1187329"/>
            <a:chOff x="0" y="0"/>
            <a:chExt cx="10130772" cy="1583106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1232642"/>
              <a:ext cx="1044598" cy="61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8"/>
                </a:lnSpc>
              </a:pP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533239" y="-27943"/>
              <a:ext cx="8597533" cy="16008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698">
                  <a:solidFill>
                    <a:srgbClr val="000000"/>
                  </a:solidFill>
                  <a:latin typeface="HK Grotesk Light"/>
                </a:rPr>
                <a:t>proekt.ryazan26@yandex.ru</a:t>
              </a:r>
            </a:p>
            <a:p>
              <a:pPr>
                <a:lnSpc>
                  <a:spcPts val="4808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627492" y="1496449"/>
            <a:ext cx="1786611" cy="1786604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690" t="0" r="-6690" b="-70071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710032" y="1492044"/>
            <a:ext cx="1786611" cy="1786604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0477" t="0" r="-30477" b="-141584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627492" y="7003947"/>
            <a:ext cx="1786611" cy="1786604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16666" r="0" b="-16666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627492" y="4250198"/>
            <a:ext cx="1786611" cy="1786604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0579" t="0" r="-9419" b="-10000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710032" y="4250198"/>
            <a:ext cx="1786611" cy="1786604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16666" r="0" b="-16666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710032" y="7003947"/>
            <a:ext cx="1786611" cy="1786604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t="-60927" r="-33367" b="-52996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650758" y="152400"/>
            <a:ext cx="6986483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69"/>
              </a:lnSpc>
            </a:pPr>
            <a:r>
              <a:rPr lang="en-US" sz="5724">
                <a:solidFill>
                  <a:srgbClr val="000000"/>
                </a:solidFill>
                <a:latin typeface="Jura Medium"/>
              </a:rPr>
              <a:t>Команда проекта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831140" y="1907192"/>
            <a:ext cx="3984837" cy="965118"/>
            <a:chOff x="0" y="0"/>
            <a:chExt cx="5313116" cy="1286824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38100"/>
              <a:ext cx="5313116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</a:rPr>
                <a:t>ФРОЛИКОВ ДАНИИЛ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731199"/>
              <a:ext cx="5313116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HK Grotesk Light"/>
                </a:rPr>
                <a:t>Зам. лидера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913681" y="1905168"/>
            <a:ext cx="3984837" cy="960356"/>
            <a:chOff x="0" y="0"/>
            <a:chExt cx="5313116" cy="1280474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38100"/>
              <a:ext cx="5313116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</a:rPr>
                <a:t>ТРУШИН ДМИТРИЙ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778824"/>
              <a:ext cx="5313116" cy="4639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92"/>
                </a:lnSpc>
              </a:pPr>
              <a:r>
                <a:rPr lang="en-US" sz="2225">
                  <a:solidFill>
                    <a:srgbClr val="000000"/>
                  </a:solidFill>
                  <a:latin typeface="HK Grotesk Light"/>
                </a:rPr>
                <a:t>Лидер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831140" y="7418500"/>
            <a:ext cx="4223518" cy="957498"/>
            <a:chOff x="0" y="0"/>
            <a:chExt cx="5631357" cy="1276664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905"/>
              <a:ext cx="5631357" cy="567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000000"/>
                  </a:solidFill>
                  <a:latin typeface="HK Grotesk Medium"/>
                </a:rPr>
                <a:t>ЩАВЛЕВА АНАСТАСИЯ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721039"/>
              <a:ext cx="5631357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HK Grotesk Light"/>
                </a:rPr>
                <a:t>Модератор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831140" y="4660941"/>
            <a:ext cx="3984837" cy="965118"/>
            <a:chOff x="0" y="0"/>
            <a:chExt cx="5313116" cy="1286824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38100"/>
              <a:ext cx="5313116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</a:rPr>
                <a:t>ЯНКИН ДАНИИЛ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731199"/>
              <a:ext cx="5313116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HK Grotesk Light"/>
                </a:rPr>
                <a:t>Обозреватель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913681" y="4660941"/>
            <a:ext cx="3984837" cy="965118"/>
            <a:chOff x="0" y="0"/>
            <a:chExt cx="5313116" cy="1286824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-38100"/>
              <a:ext cx="5313116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</a:rPr>
                <a:t>ЧЕБОТАРЬ ПАВЕЛ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731199"/>
              <a:ext cx="5313116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HK Grotesk Light"/>
                </a:rPr>
                <a:t>Обозреватель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913681" y="7414690"/>
            <a:ext cx="3984837" cy="965118"/>
            <a:chOff x="0" y="0"/>
            <a:chExt cx="5313116" cy="1286824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38100"/>
              <a:ext cx="5313116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Medium"/>
                </a:rPr>
                <a:t>ШИРОКОВ ДАНИИЛ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731199"/>
              <a:ext cx="5313116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HK Grotesk Light"/>
                </a:rPr>
                <a:t>Технолог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47102" y="4038600"/>
            <a:ext cx="6892136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Аннотация проекта</a:t>
            </a:r>
          </a:p>
        </p:txBody>
      </p:sp>
      <p:sp>
        <p:nvSpPr>
          <p:cNvPr name="AutoShape 3" id="3"/>
          <p:cNvSpPr/>
          <p:nvPr/>
        </p:nvSpPr>
        <p:spPr>
          <a:xfrm rot="-5400000">
            <a:off x="3656834" y="5477641"/>
            <a:ext cx="10964807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144000" y="3249343"/>
            <a:ext cx="9153525" cy="375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HK Grotesk Light"/>
              </a:rPr>
              <a:t>Проект предусматривает разработку защитных приобочных коммуникаций на основе полимерных соединений с целью обеспечения надежной защиты участников дорожного движения при аварийных ситуациях.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47240" y="1819475"/>
            <a:ext cx="6012060" cy="6968290"/>
          </a:xfrm>
          <a:custGeom>
            <a:avLst/>
            <a:gdLst/>
            <a:ahLst/>
            <a:cxnLst/>
            <a:rect r="r" b="b" t="t" l="l"/>
            <a:pathLst>
              <a:path h="6968290" w="6012060">
                <a:moveTo>
                  <a:pt x="0" y="0"/>
                </a:moveTo>
                <a:lnTo>
                  <a:pt x="6012060" y="0"/>
                </a:lnTo>
                <a:lnTo>
                  <a:pt x="6012060" y="6968290"/>
                </a:lnTo>
                <a:lnTo>
                  <a:pt x="0" y="6968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241" t="-13150" r="-76615" b="-1503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948577" y="4386363"/>
            <a:ext cx="742282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876069" y="6220878"/>
            <a:ext cx="742282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948577" y="8055393"/>
            <a:ext cx="742282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1247240" y="1819475"/>
            <a:ext cx="6012060" cy="6968290"/>
          </a:xfrm>
          <a:custGeom>
            <a:avLst/>
            <a:gdLst/>
            <a:ahLst/>
            <a:cxnLst/>
            <a:rect r="r" b="b" t="t" l="l"/>
            <a:pathLst>
              <a:path h="6968290" w="6012060">
                <a:moveTo>
                  <a:pt x="0" y="0"/>
                </a:moveTo>
                <a:lnTo>
                  <a:pt x="6012060" y="0"/>
                </a:lnTo>
                <a:lnTo>
                  <a:pt x="6012060" y="6968290"/>
                </a:lnTo>
                <a:lnTo>
                  <a:pt x="0" y="696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93" t="0" r="-37231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48577" y="1343856"/>
            <a:ext cx="7623603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Проблемы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876069" y="3488155"/>
            <a:ext cx="7495334" cy="453866"/>
            <a:chOff x="0" y="0"/>
            <a:chExt cx="9993778" cy="60515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7620"/>
              <a:ext cx="1030472" cy="467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300">
                  <a:solidFill>
                    <a:srgbClr val="000000"/>
                  </a:solidFill>
                  <a:latin typeface="Jura Medium"/>
                </a:rPr>
                <a:t>1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512506" y="-26035"/>
              <a:ext cx="8481273" cy="623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n-US" sz="2925">
                  <a:solidFill>
                    <a:srgbClr val="000000"/>
                  </a:solidFill>
                  <a:latin typeface="HK Grotesk Light"/>
                </a:rPr>
                <a:t>Высокая аварийность на дорогах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76069" y="4827370"/>
            <a:ext cx="7495334" cy="952500"/>
            <a:chOff x="0" y="0"/>
            <a:chExt cx="9993778" cy="127000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337820"/>
              <a:ext cx="1030472" cy="467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300">
                  <a:solidFill>
                    <a:srgbClr val="000000"/>
                  </a:solidFill>
                  <a:latin typeface="Jura Medium"/>
                </a:rPr>
                <a:t>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12506" y="-38100"/>
              <a:ext cx="8481273" cy="1308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</a:rPr>
                <a:t>Сложность замены составляющих компонентов конструкций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876069" y="6414235"/>
            <a:ext cx="7495334" cy="1447800"/>
            <a:chOff x="0" y="0"/>
            <a:chExt cx="9993778" cy="19304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512506" y="-38100"/>
              <a:ext cx="8481273" cy="196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</a:rPr>
                <a:t>Дороговизна традиционных защитных приобочных коммуникаций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668020"/>
              <a:ext cx="1030472" cy="467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300">
                  <a:solidFill>
                    <a:srgbClr val="000000"/>
                  </a:solidFill>
                  <a:latin typeface="Jura Medium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2602" y="1353381"/>
            <a:ext cx="6899700" cy="5084618"/>
          </a:xfrm>
          <a:custGeom>
            <a:avLst/>
            <a:gdLst/>
            <a:ahLst/>
            <a:cxnLst/>
            <a:rect r="r" b="b" t="t" l="l"/>
            <a:pathLst>
              <a:path h="5084618" w="6899700">
                <a:moveTo>
                  <a:pt x="0" y="0"/>
                </a:moveTo>
                <a:lnTo>
                  <a:pt x="6899700" y="0"/>
                </a:lnTo>
                <a:lnTo>
                  <a:pt x="6899700" y="5084618"/>
                </a:lnTo>
                <a:lnTo>
                  <a:pt x="0" y="5084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3" t="0" r="0" b="-61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32602" y="6990710"/>
            <a:ext cx="6899700" cy="2267590"/>
          </a:xfrm>
          <a:custGeom>
            <a:avLst/>
            <a:gdLst/>
            <a:ahLst/>
            <a:cxnLst/>
            <a:rect r="r" b="b" t="t" l="l"/>
            <a:pathLst>
              <a:path h="2267590" w="6899700">
                <a:moveTo>
                  <a:pt x="0" y="0"/>
                </a:moveTo>
                <a:lnTo>
                  <a:pt x="6899700" y="0"/>
                </a:lnTo>
                <a:lnTo>
                  <a:pt x="6899700" y="2267590"/>
                </a:lnTo>
                <a:lnTo>
                  <a:pt x="0" y="226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7996" r="-50222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65489" y="1483781"/>
            <a:ext cx="7623603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Решение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43252" y="4088300"/>
            <a:ext cx="7855141" cy="3308033"/>
            <a:chOff x="0" y="0"/>
            <a:chExt cx="10473521" cy="441071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913255"/>
              <a:ext cx="1079939" cy="457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585112" y="-30480"/>
              <a:ext cx="8888409" cy="4433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n-US" sz="2925">
                  <a:solidFill>
                    <a:srgbClr val="000000"/>
                  </a:solidFill>
                  <a:latin typeface="HK Grotesk Light"/>
                </a:rPr>
                <a:t>Проект защитных приобочных коммуникаций на основе полимерных соединений, который можно будет в дальнейшем использовать для повышения безопасности автомобильных дорог.</a:t>
              </a:r>
            </a:p>
            <a:p>
              <a:pPr>
                <a:lnSpc>
                  <a:spcPts val="3802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2602" y="2311715"/>
            <a:ext cx="6899700" cy="5084618"/>
          </a:xfrm>
          <a:custGeom>
            <a:avLst/>
            <a:gdLst/>
            <a:ahLst/>
            <a:cxnLst/>
            <a:rect r="r" b="b" t="t" l="l"/>
            <a:pathLst>
              <a:path h="5084618" w="6899700">
                <a:moveTo>
                  <a:pt x="0" y="0"/>
                </a:moveTo>
                <a:lnTo>
                  <a:pt x="6899700" y="0"/>
                </a:lnTo>
                <a:lnTo>
                  <a:pt x="6899700" y="5084618"/>
                </a:lnTo>
                <a:lnTo>
                  <a:pt x="0" y="5084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3" t="0" r="0" b="-619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75293" y="1019175"/>
            <a:ext cx="7623603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Преимущества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99914" y="5214473"/>
            <a:ext cx="7088492" cy="2529986"/>
            <a:chOff x="0" y="0"/>
            <a:chExt cx="9451323" cy="337331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505955" y="88662"/>
              <a:ext cx="7945368" cy="2264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HK Grotesk Light"/>
                </a:rPr>
                <a:t>Повышение безопасности участников дорожного движения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24025"/>
              <a:ext cx="1009118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2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99914" y="8315960"/>
            <a:ext cx="7238491" cy="1971040"/>
            <a:chOff x="0" y="0"/>
            <a:chExt cx="9651322" cy="262805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1537822" y="83820"/>
              <a:ext cx="8113500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HK Grotesk Light"/>
                </a:rPr>
                <a:t>Экологичность и простота замены конструкции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24130"/>
              <a:ext cx="1030472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9914" y="2885013"/>
            <a:ext cx="7088492" cy="1958486"/>
            <a:chOff x="0" y="0"/>
            <a:chExt cx="9451323" cy="261131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505955" y="88662"/>
              <a:ext cx="7945368" cy="1502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HK Grotesk Light"/>
                </a:rPr>
                <a:t>На 30% дешевле стальной конструкции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24025"/>
              <a:ext cx="1009118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87595" y="4586287"/>
            <a:ext cx="2954249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Рынок</a:t>
            </a:r>
          </a:p>
        </p:txBody>
      </p:sp>
      <p:sp>
        <p:nvSpPr>
          <p:cNvPr name="AutoShape 3" id="3"/>
          <p:cNvSpPr/>
          <p:nvPr/>
        </p:nvSpPr>
        <p:spPr>
          <a:xfrm rot="-5400000">
            <a:off x="3656834" y="5477641"/>
            <a:ext cx="10964807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020809" y="3757946"/>
            <a:ext cx="7088492" cy="3101486"/>
            <a:chOff x="0" y="0"/>
            <a:chExt cx="9451323" cy="413531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505955" y="88662"/>
              <a:ext cx="7945368" cy="3026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HK Grotesk Light"/>
                </a:rPr>
                <a:t>Инженерные компании специализирующиеся на дорожно-строительных работах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24025"/>
              <a:ext cx="1009118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2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020809" y="6859432"/>
            <a:ext cx="7238491" cy="1971040"/>
            <a:chOff x="0" y="0"/>
            <a:chExt cx="9651322" cy="262805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1537822" y="83820"/>
              <a:ext cx="8113500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HK Grotesk Light"/>
                </a:rPr>
                <a:t>Государственные и общественные службы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24130"/>
              <a:ext cx="1030472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020809" y="1428485"/>
            <a:ext cx="7088492" cy="1958486"/>
            <a:chOff x="0" y="0"/>
            <a:chExt cx="9451323" cy="261131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505955" y="88662"/>
              <a:ext cx="7945368" cy="1502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HK Grotesk Light"/>
                </a:rPr>
                <a:t>Научно-исследовательские институты и университеты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24025"/>
              <a:ext cx="1009118" cy="73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ura Medium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0975" y="-456403"/>
            <a:ext cx="18609951" cy="11199807"/>
          </a:xfrm>
          <a:custGeom>
            <a:avLst/>
            <a:gdLst/>
            <a:ahLst/>
            <a:cxnLst/>
            <a:rect r="r" b="b" t="t" l="l"/>
            <a:pathLst>
              <a:path h="11199807" w="18609951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5553013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028700" y="4606640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5" id="5"/>
          <p:cNvSpPr/>
          <p:nvPr/>
        </p:nvSpPr>
        <p:spPr>
          <a:xfrm rot="0">
            <a:off x="1028700" y="4597115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2496598" y="4724400"/>
            <a:ext cx="44724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</a:rPr>
              <a:t>HONEYWELL INTERNATIONAL INC.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4944" y="4811253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75106" y="1207584"/>
            <a:ext cx="13737787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Jura Medium"/>
              </a:rPr>
              <a:t>Конкуренты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6651187" y="5553013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6651187" y="4606640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11" id="11"/>
          <p:cNvSpPr/>
          <p:nvPr/>
        </p:nvSpPr>
        <p:spPr>
          <a:xfrm rot="0">
            <a:off x="6651187" y="4597115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8119085" y="4705288"/>
            <a:ext cx="3517728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</a:rPr>
              <a:t>DRÄGERWERK AG &amp; CO. KGAA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17431" y="4811253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2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273674" y="5553013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12273674" y="4606640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16" id="16"/>
          <p:cNvSpPr/>
          <p:nvPr/>
        </p:nvSpPr>
        <p:spPr>
          <a:xfrm rot="0">
            <a:off x="12273674" y="4597115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3741572" y="4870276"/>
            <a:ext cx="3517728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2"/>
              </a:lnSpc>
            </a:pPr>
            <a:r>
              <a:rPr lang="en-US" sz="2175">
                <a:solidFill>
                  <a:srgbClr val="FFFFFF"/>
                </a:solidFill>
                <a:latin typeface="HK Grotesk Light"/>
              </a:rPr>
              <a:t>MSA SAFETY INCORPORATED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39918" y="4811253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3</a:t>
            </a:r>
          </a:p>
        </p:txBody>
      </p:sp>
      <p:sp>
        <p:nvSpPr>
          <p:cNvPr name="AutoShape 19" id="19"/>
          <p:cNvSpPr/>
          <p:nvPr/>
        </p:nvSpPr>
        <p:spPr>
          <a:xfrm rot="0">
            <a:off x="1028700" y="7194259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028700" y="6247886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21" id="21"/>
          <p:cNvSpPr/>
          <p:nvPr/>
        </p:nvSpPr>
        <p:spPr>
          <a:xfrm rot="0">
            <a:off x="1028700" y="6238361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2496598" y="6511523"/>
            <a:ext cx="3517728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</a:rPr>
              <a:t>BULLARD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4944" y="6452499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4</a:t>
            </a:r>
          </a:p>
        </p:txBody>
      </p:sp>
      <p:sp>
        <p:nvSpPr>
          <p:cNvPr name="AutoShape 24" id="24"/>
          <p:cNvSpPr/>
          <p:nvPr/>
        </p:nvSpPr>
        <p:spPr>
          <a:xfrm rot="0">
            <a:off x="6651187" y="7194259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 rot="0">
            <a:off x="6651187" y="6247886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26" id="26"/>
          <p:cNvSpPr/>
          <p:nvPr/>
        </p:nvSpPr>
        <p:spPr>
          <a:xfrm rot="0">
            <a:off x="6651187" y="6238361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8119085" y="6337009"/>
            <a:ext cx="3517728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</a:rPr>
              <a:t>GENTEX CORPORATION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817431" y="6452499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5</a:t>
            </a:r>
          </a:p>
        </p:txBody>
      </p:sp>
      <p:sp>
        <p:nvSpPr>
          <p:cNvPr name="AutoShape 29" id="29"/>
          <p:cNvSpPr/>
          <p:nvPr/>
        </p:nvSpPr>
        <p:spPr>
          <a:xfrm rot="0">
            <a:off x="12273674" y="7194259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 rot="0">
            <a:off x="12273674" y="6247886"/>
            <a:ext cx="1118671" cy="946373"/>
          </a:xfrm>
          <a:prstGeom prst="rect">
            <a:avLst/>
          </a:prstGeom>
          <a:solidFill>
            <a:srgbClr val="393BE4"/>
          </a:solidFill>
        </p:spPr>
      </p:sp>
      <p:sp>
        <p:nvSpPr>
          <p:cNvPr name="AutoShape 31" id="31"/>
          <p:cNvSpPr/>
          <p:nvPr/>
        </p:nvSpPr>
        <p:spPr>
          <a:xfrm rot="0">
            <a:off x="12273674" y="6238361"/>
            <a:ext cx="4985626" cy="0"/>
          </a:xfrm>
          <a:prstGeom prst="line">
            <a:avLst/>
          </a:prstGeom>
          <a:ln cap="rnd" w="9525">
            <a:solidFill>
              <a:srgbClr val="76B5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13741572" y="6301973"/>
            <a:ext cx="3517728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</a:rPr>
              <a:t>DUPONT DE NEMOURS, INC.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439918" y="6452499"/>
            <a:ext cx="786183" cy="47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02752" y="1028700"/>
            <a:ext cx="13808268" cy="9129985"/>
          </a:xfrm>
          <a:custGeom>
            <a:avLst/>
            <a:gdLst/>
            <a:ahLst/>
            <a:cxnLst/>
            <a:rect r="r" b="b" t="t" l="l"/>
            <a:pathLst>
              <a:path h="9129985" w="13808268">
                <a:moveTo>
                  <a:pt x="0" y="0"/>
                </a:moveTo>
                <a:lnTo>
                  <a:pt x="13808268" y="0"/>
                </a:lnTo>
                <a:lnTo>
                  <a:pt x="13808268" y="9129985"/>
                </a:lnTo>
                <a:lnTo>
                  <a:pt x="0" y="9129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4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77675" y="-76200"/>
            <a:ext cx="593265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Jura Medium"/>
              </a:rPr>
              <a:t>Бизнес план</a:t>
            </a:r>
          </a:p>
        </p:txBody>
      </p:sp>
      <p:sp>
        <p:nvSpPr>
          <p:cNvPr name="AutoShape 4" id="4"/>
          <p:cNvSpPr/>
          <p:nvPr/>
        </p:nvSpPr>
        <p:spPr>
          <a:xfrm>
            <a:off x="2282780" y="10158685"/>
            <a:ext cx="1363910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DAFyWbKEQaU</dc:identifier>
  <dcterms:modified xsi:type="dcterms:W3CDTF">2011-08-01T06:04:30Z</dcterms:modified>
  <cp:revision>1</cp:revision>
  <dc:title>Синий Творческий Градиент Краткая Слайдовая Презентация Блиц-Резюме</dc:title>
</cp:coreProperties>
</file>