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4" r:id="rId4"/>
    <p:sldId id="261" r:id="rId5"/>
    <p:sldId id="257" r:id="rId6"/>
    <p:sldId id="259" r:id="rId7"/>
    <p:sldId id="268" r:id="rId8"/>
    <p:sldId id="260" r:id="rId9"/>
    <p:sldId id="269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9813"/>
    <a:srgbClr val="FAB9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95814"/>
  </p:normalViewPr>
  <p:slideViewPr>
    <p:cSldViewPr snapToGrid="0" snapToObjects="1">
      <p:cViewPr varScale="1">
        <p:scale>
          <a:sx n="73" d="100"/>
          <a:sy n="73" d="100"/>
        </p:scale>
        <p:origin x="3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jpg" /><Relationship Id="rId1" Type="http://schemas.openxmlformats.org/officeDocument/2006/relationships/image" Target="../media/image4.jpg" 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jpg" /><Relationship Id="rId1" Type="http://schemas.openxmlformats.org/officeDocument/2006/relationships/image" Target="../media/image4.jp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6B529C-CEC5-4C0A-BC64-C612CCD1704D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C74AD7D4-F1EC-4F6F-B195-C2F20386CE13}">
      <dgm:prSet phldrT="[Текст]" custT="1"/>
      <dgm:spPr/>
      <dgm:t>
        <a:bodyPr/>
        <a:lstStyle/>
        <a:p>
          <a:r>
            <a:rPr lang="ru-RU" sz="2300" dirty="0">
              <a:latin typeface="Arial Black" panose="020B0A04020102020204" pitchFamily="34" charset="0"/>
            </a:rPr>
            <a:t>Семина Евгения</a:t>
          </a:r>
        </a:p>
        <a:p>
          <a:r>
            <a:rPr lang="ru-RU" sz="1400" dirty="0">
              <a:latin typeface="Arial Black" panose="020B0A04020102020204" pitchFamily="34" charset="0"/>
            </a:rPr>
            <a:t>Лидер</a:t>
          </a:r>
        </a:p>
      </dgm:t>
    </dgm:pt>
    <dgm:pt modelId="{B56E9D0C-FDFF-4C40-84F0-885462545ED2}" type="parTrans" cxnId="{A867E9C9-EF6B-4E7C-B8B0-4527A9CB31BF}">
      <dgm:prSet/>
      <dgm:spPr/>
      <dgm:t>
        <a:bodyPr/>
        <a:lstStyle/>
        <a:p>
          <a:endParaRPr lang="ru-RU"/>
        </a:p>
      </dgm:t>
    </dgm:pt>
    <dgm:pt modelId="{C7EB7040-F295-4F44-9A2B-4345575C09F9}" type="sibTrans" cxnId="{A867E9C9-EF6B-4E7C-B8B0-4527A9CB31BF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665" t="-1491" r="-5121" b="-80693"/>
          </a:stretch>
        </a:blipFill>
      </dgm:spPr>
      <dgm:t>
        <a:bodyPr/>
        <a:lstStyle/>
        <a:p>
          <a:endParaRPr lang="ru-RU"/>
        </a:p>
      </dgm:t>
    </dgm:pt>
    <dgm:pt modelId="{477B73C6-D0BD-45CF-B51D-2D264A0CF03F}">
      <dgm:prSet phldrT="[Текст]" custT="1"/>
      <dgm:spPr/>
      <dgm:t>
        <a:bodyPr/>
        <a:lstStyle/>
        <a:p>
          <a:r>
            <a:rPr lang="ru-RU" sz="2000" dirty="0">
              <a:latin typeface="Arial Black" panose="020B0A04020102020204" pitchFamily="34" charset="0"/>
            </a:rPr>
            <a:t>Прокопов Александр</a:t>
          </a:r>
        </a:p>
        <a:p>
          <a:r>
            <a:rPr lang="ru-RU" sz="1400" dirty="0">
              <a:latin typeface="Arial Black" panose="020B0A04020102020204" pitchFamily="34" charset="0"/>
            </a:rPr>
            <a:t>Технолог</a:t>
          </a:r>
        </a:p>
      </dgm:t>
    </dgm:pt>
    <dgm:pt modelId="{757B7267-48D1-4160-AF0E-D26DD4B6B8B4}" type="parTrans" cxnId="{8AC524EC-E1B1-4707-B99E-B626A0F406BD}">
      <dgm:prSet/>
      <dgm:spPr/>
      <dgm:t>
        <a:bodyPr/>
        <a:lstStyle/>
        <a:p>
          <a:endParaRPr lang="ru-RU"/>
        </a:p>
      </dgm:t>
    </dgm:pt>
    <dgm:pt modelId="{CBDCBCCA-AC63-4C3C-876F-5AEB614EC4BD}" type="sibTrans" cxnId="{8AC524EC-E1B1-4707-B99E-B626A0F406BD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211" t="-7993" r="-29854" b="-14713"/>
          </a:stretch>
        </a:blipFill>
      </dgm:spPr>
      <dgm:t>
        <a:bodyPr/>
        <a:lstStyle/>
        <a:p>
          <a:endParaRPr lang="ru-RU"/>
        </a:p>
      </dgm:t>
    </dgm:pt>
    <dgm:pt modelId="{1245705D-EBB0-4255-9960-5EEF81976856}">
      <dgm:prSet phldrT="[Текст]" custT="1"/>
      <dgm:spPr/>
      <dgm:t>
        <a:bodyPr/>
        <a:lstStyle/>
        <a:p>
          <a:r>
            <a:rPr lang="ru-RU" sz="2000" dirty="0">
              <a:latin typeface="Arial Black" panose="020B0A04020102020204" pitchFamily="34" charset="0"/>
            </a:rPr>
            <a:t>Горбунова Анна</a:t>
          </a:r>
        </a:p>
        <a:p>
          <a:r>
            <a:rPr lang="ru-RU" sz="1400" dirty="0">
              <a:latin typeface="Arial Black" panose="020B0A04020102020204" pitchFamily="34" charset="0"/>
            </a:rPr>
            <a:t>Технолог</a:t>
          </a:r>
        </a:p>
      </dgm:t>
    </dgm:pt>
    <dgm:pt modelId="{6ABC3050-0E55-444F-8C50-04397F34262F}" type="sibTrans" cxnId="{B4E7F318-DEA2-4BB4-99AD-D75C16634B70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ru-RU"/>
        </a:p>
      </dgm:t>
    </dgm:pt>
    <dgm:pt modelId="{4149DD0E-45C1-4E8A-9E14-FC2012E99E98}" type="parTrans" cxnId="{B4E7F318-DEA2-4BB4-99AD-D75C16634B70}">
      <dgm:prSet/>
      <dgm:spPr/>
      <dgm:t>
        <a:bodyPr/>
        <a:lstStyle/>
        <a:p>
          <a:endParaRPr lang="ru-RU"/>
        </a:p>
      </dgm:t>
    </dgm:pt>
    <dgm:pt modelId="{1065086D-FD35-4B38-86F2-605D7E5C10F5}" type="pres">
      <dgm:prSet presAssocID="{436B529C-CEC5-4C0A-BC64-C612CCD1704D}" presName="Name0" presStyleCnt="0">
        <dgm:presLayoutVars>
          <dgm:chMax val="21"/>
          <dgm:chPref val="21"/>
        </dgm:presLayoutVars>
      </dgm:prSet>
      <dgm:spPr/>
    </dgm:pt>
    <dgm:pt modelId="{5952DB5A-09EB-4C03-ABE7-67A3E4476F11}" type="pres">
      <dgm:prSet presAssocID="{C74AD7D4-F1EC-4F6F-B195-C2F20386CE13}" presName="text1" presStyleCnt="0"/>
      <dgm:spPr/>
    </dgm:pt>
    <dgm:pt modelId="{792CEC2F-A1F4-45E5-AB94-324D6E051EFE}" type="pres">
      <dgm:prSet presAssocID="{C74AD7D4-F1EC-4F6F-B195-C2F20386CE13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D5C3CFE-624F-47CC-B76A-4550B231438C}" type="pres">
      <dgm:prSet presAssocID="{C74AD7D4-F1EC-4F6F-B195-C2F20386CE13}" presName="textaccent1" presStyleCnt="0"/>
      <dgm:spPr/>
    </dgm:pt>
    <dgm:pt modelId="{6F9A81F6-A068-4CA0-A066-283BE5F1B6DF}" type="pres">
      <dgm:prSet presAssocID="{C74AD7D4-F1EC-4F6F-B195-C2F20386CE13}" presName="accentRepeatNode" presStyleLbl="solidAlignAcc1" presStyleIdx="0" presStyleCnt="6"/>
      <dgm:spPr/>
    </dgm:pt>
    <dgm:pt modelId="{52582313-CF8E-4C49-8798-59A90DB75A6F}" type="pres">
      <dgm:prSet presAssocID="{C7EB7040-F295-4F44-9A2B-4345575C09F9}" presName="image1" presStyleCnt="0"/>
      <dgm:spPr/>
    </dgm:pt>
    <dgm:pt modelId="{CFF602B8-A11C-445D-AD00-F3E204DE9433}" type="pres">
      <dgm:prSet presAssocID="{C7EB7040-F295-4F44-9A2B-4345575C09F9}" presName="imageRepeatNode" presStyleLbl="alignAcc1" presStyleIdx="0" presStyleCnt="3"/>
      <dgm:spPr/>
    </dgm:pt>
    <dgm:pt modelId="{987CFF90-C825-4CB6-B0D5-04BBCD85574B}" type="pres">
      <dgm:prSet presAssocID="{C7EB7040-F295-4F44-9A2B-4345575C09F9}" presName="imageaccent1" presStyleCnt="0"/>
      <dgm:spPr/>
    </dgm:pt>
    <dgm:pt modelId="{E7F1CDDA-0539-4DB6-92D0-92A0904F2696}" type="pres">
      <dgm:prSet presAssocID="{C7EB7040-F295-4F44-9A2B-4345575C09F9}" presName="accentRepeatNode" presStyleLbl="solidAlignAcc1" presStyleIdx="1" presStyleCnt="6"/>
      <dgm:spPr/>
    </dgm:pt>
    <dgm:pt modelId="{FD2064BF-2404-4CA2-B2CE-65FDDA45BC84}" type="pres">
      <dgm:prSet presAssocID="{477B73C6-D0BD-45CF-B51D-2D264A0CF03F}" presName="text2" presStyleCnt="0"/>
      <dgm:spPr/>
    </dgm:pt>
    <dgm:pt modelId="{3340EF62-A497-459A-BF0D-71FAF4413E30}" type="pres">
      <dgm:prSet presAssocID="{477B73C6-D0BD-45CF-B51D-2D264A0CF03F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1AB933D-05F7-49D7-B856-09E7A9463D20}" type="pres">
      <dgm:prSet presAssocID="{477B73C6-D0BD-45CF-B51D-2D264A0CF03F}" presName="textaccent2" presStyleCnt="0"/>
      <dgm:spPr/>
    </dgm:pt>
    <dgm:pt modelId="{1F8B9264-5FE1-4422-AC33-889D8DD1BD0D}" type="pres">
      <dgm:prSet presAssocID="{477B73C6-D0BD-45CF-B51D-2D264A0CF03F}" presName="accentRepeatNode" presStyleLbl="solidAlignAcc1" presStyleIdx="2" presStyleCnt="6"/>
      <dgm:spPr/>
    </dgm:pt>
    <dgm:pt modelId="{3B7FD8F5-531A-48CC-B2D5-17BAF58D2932}" type="pres">
      <dgm:prSet presAssocID="{CBDCBCCA-AC63-4C3C-876F-5AEB614EC4BD}" presName="image2" presStyleCnt="0"/>
      <dgm:spPr/>
    </dgm:pt>
    <dgm:pt modelId="{9670682F-ABFE-4CCF-9845-3073A2C38319}" type="pres">
      <dgm:prSet presAssocID="{CBDCBCCA-AC63-4C3C-876F-5AEB614EC4BD}" presName="imageRepeatNode" presStyleLbl="alignAcc1" presStyleIdx="1" presStyleCnt="3"/>
      <dgm:spPr/>
    </dgm:pt>
    <dgm:pt modelId="{344A4A2A-D0E2-41F3-A869-FD09860EABF7}" type="pres">
      <dgm:prSet presAssocID="{CBDCBCCA-AC63-4C3C-876F-5AEB614EC4BD}" presName="imageaccent2" presStyleCnt="0"/>
      <dgm:spPr/>
    </dgm:pt>
    <dgm:pt modelId="{B8CCA12B-6384-49AD-AEEC-0DFABDCF82DC}" type="pres">
      <dgm:prSet presAssocID="{CBDCBCCA-AC63-4C3C-876F-5AEB614EC4BD}" presName="accentRepeatNode" presStyleLbl="solidAlignAcc1" presStyleIdx="3" presStyleCnt="6"/>
      <dgm:spPr/>
    </dgm:pt>
    <dgm:pt modelId="{31A2E329-4D73-4D28-9BE6-2119DC3FD5DF}" type="pres">
      <dgm:prSet presAssocID="{1245705D-EBB0-4255-9960-5EEF81976856}" presName="text3" presStyleCnt="0"/>
      <dgm:spPr/>
    </dgm:pt>
    <dgm:pt modelId="{38CA8ACB-5D77-4AE3-83F9-0111303C4B48}" type="pres">
      <dgm:prSet presAssocID="{1245705D-EBB0-4255-9960-5EEF81976856}" presName="textRepeatNode" presStyleLbl="alignNode1" presStyleIdx="2" presStyleCnt="3" custLinFactNeighborX="-455" custLinFactNeighborY="211">
        <dgm:presLayoutVars>
          <dgm:chMax val="0"/>
          <dgm:chPref val="0"/>
          <dgm:bulletEnabled val="1"/>
        </dgm:presLayoutVars>
      </dgm:prSet>
      <dgm:spPr/>
    </dgm:pt>
    <dgm:pt modelId="{28199F14-A129-4BD5-834C-B9D7EC5AA9D0}" type="pres">
      <dgm:prSet presAssocID="{1245705D-EBB0-4255-9960-5EEF81976856}" presName="textaccent3" presStyleCnt="0"/>
      <dgm:spPr/>
    </dgm:pt>
    <dgm:pt modelId="{AE6E9FB2-1141-49B9-84A5-A1E4AAF2B87A}" type="pres">
      <dgm:prSet presAssocID="{1245705D-EBB0-4255-9960-5EEF81976856}" presName="accentRepeatNode" presStyleLbl="solidAlignAcc1" presStyleIdx="4" presStyleCnt="6"/>
      <dgm:spPr/>
    </dgm:pt>
    <dgm:pt modelId="{2AED7569-1CCA-49F1-961F-92FCB829DFBA}" type="pres">
      <dgm:prSet presAssocID="{6ABC3050-0E55-444F-8C50-04397F34262F}" presName="image3" presStyleCnt="0"/>
      <dgm:spPr/>
    </dgm:pt>
    <dgm:pt modelId="{08EB5597-99E9-4DC0-A356-22020158A088}" type="pres">
      <dgm:prSet presAssocID="{6ABC3050-0E55-444F-8C50-04397F34262F}" presName="imageRepeatNode" presStyleLbl="alignAcc1" presStyleIdx="2" presStyleCnt="3" custLinFactNeighborX="-638"/>
      <dgm:spPr/>
    </dgm:pt>
    <dgm:pt modelId="{3F173700-4237-4476-959B-88F61D2B2C3E}" type="pres">
      <dgm:prSet presAssocID="{6ABC3050-0E55-444F-8C50-04397F34262F}" presName="imageaccent3" presStyleCnt="0"/>
      <dgm:spPr/>
    </dgm:pt>
    <dgm:pt modelId="{0E94FD47-41B3-4F3E-B59F-08D7F566FF2A}" type="pres">
      <dgm:prSet presAssocID="{6ABC3050-0E55-444F-8C50-04397F34262F}" presName="accentRepeatNode" presStyleLbl="solidAlignAcc1" presStyleIdx="5" presStyleCnt="6" custLinFactNeighborX="-13222" custLinFactNeighborY="0"/>
      <dgm:spPr/>
    </dgm:pt>
  </dgm:ptLst>
  <dgm:cxnLst>
    <dgm:cxn modelId="{B89B8407-578F-4BA6-A7CF-CE88002D5856}" type="presOf" srcId="{6ABC3050-0E55-444F-8C50-04397F34262F}" destId="{08EB5597-99E9-4DC0-A356-22020158A088}" srcOrd="0" destOrd="0" presId="urn:microsoft.com/office/officeart/2008/layout/HexagonCluster"/>
    <dgm:cxn modelId="{AADFDC15-7765-42A8-9DC5-11F5D521CFA2}" type="presOf" srcId="{C74AD7D4-F1EC-4F6F-B195-C2F20386CE13}" destId="{792CEC2F-A1F4-45E5-AB94-324D6E051EFE}" srcOrd="0" destOrd="0" presId="urn:microsoft.com/office/officeart/2008/layout/HexagonCluster"/>
    <dgm:cxn modelId="{B4E7F318-DEA2-4BB4-99AD-D75C16634B70}" srcId="{436B529C-CEC5-4C0A-BC64-C612CCD1704D}" destId="{1245705D-EBB0-4255-9960-5EEF81976856}" srcOrd="2" destOrd="0" parTransId="{4149DD0E-45C1-4E8A-9E14-FC2012E99E98}" sibTransId="{6ABC3050-0E55-444F-8C50-04397F34262F}"/>
    <dgm:cxn modelId="{5B73CB33-BCBB-409F-B1A8-9F144BD9D933}" type="presOf" srcId="{436B529C-CEC5-4C0A-BC64-C612CCD1704D}" destId="{1065086D-FD35-4B38-86F2-605D7E5C10F5}" srcOrd="0" destOrd="0" presId="urn:microsoft.com/office/officeart/2008/layout/HexagonCluster"/>
    <dgm:cxn modelId="{5323E659-4F2A-4FF2-8FE7-2C550F5AC498}" type="presOf" srcId="{1245705D-EBB0-4255-9960-5EEF81976856}" destId="{38CA8ACB-5D77-4AE3-83F9-0111303C4B48}" srcOrd="0" destOrd="0" presId="urn:microsoft.com/office/officeart/2008/layout/HexagonCluster"/>
    <dgm:cxn modelId="{F1C7EB98-809B-4559-920F-035B6FE1CA28}" type="presOf" srcId="{C7EB7040-F295-4F44-9A2B-4345575C09F9}" destId="{CFF602B8-A11C-445D-AD00-F3E204DE9433}" srcOrd="0" destOrd="0" presId="urn:microsoft.com/office/officeart/2008/layout/HexagonCluster"/>
    <dgm:cxn modelId="{3FC672B0-B7A1-4C8E-90B9-2B8CC20A2A19}" type="presOf" srcId="{477B73C6-D0BD-45CF-B51D-2D264A0CF03F}" destId="{3340EF62-A497-459A-BF0D-71FAF4413E30}" srcOrd="0" destOrd="0" presId="urn:microsoft.com/office/officeart/2008/layout/HexagonCluster"/>
    <dgm:cxn modelId="{0277CAC4-C7C0-41CC-A3F1-28570DDAF855}" type="presOf" srcId="{CBDCBCCA-AC63-4C3C-876F-5AEB614EC4BD}" destId="{9670682F-ABFE-4CCF-9845-3073A2C38319}" srcOrd="0" destOrd="0" presId="urn:microsoft.com/office/officeart/2008/layout/HexagonCluster"/>
    <dgm:cxn modelId="{A867E9C9-EF6B-4E7C-B8B0-4527A9CB31BF}" srcId="{436B529C-CEC5-4C0A-BC64-C612CCD1704D}" destId="{C74AD7D4-F1EC-4F6F-B195-C2F20386CE13}" srcOrd="0" destOrd="0" parTransId="{B56E9D0C-FDFF-4C40-84F0-885462545ED2}" sibTransId="{C7EB7040-F295-4F44-9A2B-4345575C09F9}"/>
    <dgm:cxn modelId="{8AC524EC-E1B1-4707-B99E-B626A0F406BD}" srcId="{436B529C-CEC5-4C0A-BC64-C612CCD1704D}" destId="{477B73C6-D0BD-45CF-B51D-2D264A0CF03F}" srcOrd="1" destOrd="0" parTransId="{757B7267-48D1-4160-AF0E-D26DD4B6B8B4}" sibTransId="{CBDCBCCA-AC63-4C3C-876F-5AEB614EC4BD}"/>
    <dgm:cxn modelId="{8ED54DF6-6FB9-4317-8481-69BCA2F6E759}" type="presParOf" srcId="{1065086D-FD35-4B38-86F2-605D7E5C10F5}" destId="{5952DB5A-09EB-4C03-ABE7-67A3E4476F11}" srcOrd="0" destOrd="0" presId="urn:microsoft.com/office/officeart/2008/layout/HexagonCluster"/>
    <dgm:cxn modelId="{8D713694-1F0A-43C9-934D-9185D00194C5}" type="presParOf" srcId="{5952DB5A-09EB-4C03-ABE7-67A3E4476F11}" destId="{792CEC2F-A1F4-45E5-AB94-324D6E051EFE}" srcOrd="0" destOrd="0" presId="urn:microsoft.com/office/officeart/2008/layout/HexagonCluster"/>
    <dgm:cxn modelId="{09A1BC22-B438-4941-902B-C38B57631B6F}" type="presParOf" srcId="{1065086D-FD35-4B38-86F2-605D7E5C10F5}" destId="{FD5C3CFE-624F-47CC-B76A-4550B231438C}" srcOrd="1" destOrd="0" presId="urn:microsoft.com/office/officeart/2008/layout/HexagonCluster"/>
    <dgm:cxn modelId="{651ED08F-CEB2-4B00-8A2E-353B7D10C24F}" type="presParOf" srcId="{FD5C3CFE-624F-47CC-B76A-4550B231438C}" destId="{6F9A81F6-A068-4CA0-A066-283BE5F1B6DF}" srcOrd="0" destOrd="0" presId="urn:microsoft.com/office/officeart/2008/layout/HexagonCluster"/>
    <dgm:cxn modelId="{C952D61B-2691-4369-8600-D7D6ED6D9A6B}" type="presParOf" srcId="{1065086D-FD35-4B38-86F2-605D7E5C10F5}" destId="{52582313-CF8E-4C49-8798-59A90DB75A6F}" srcOrd="2" destOrd="0" presId="urn:microsoft.com/office/officeart/2008/layout/HexagonCluster"/>
    <dgm:cxn modelId="{9D5932E7-6C2D-4C64-AFDE-62C24CBB9585}" type="presParOf" srcId="{52582313-CF8E-4C49-8798-59A90DB75A6F}" destId="{CFF602B8-A11C-445D-AD00-F3E204DE9433}" srcOrd="0" destOrd="0" presId="urn:microsoft.com/office/officeart/2008/layout/HexagonCluster"/>
    <dgm:cxn modelId="{B679491B-8161-4767-BD7A-42F5808A440E}" type="presParOf" srcId="{1065086D-FD35-4B38-86F2-605D7E5C10F5}" destId="{987CFF90-C825-4CB6-B0D5-04BBCD85574B}" srcOrd="3" destOrd="0" presId="urn:microsoft.com/office/officeart/2008/layout/HexagonCluster"/>
    <dgm:cxn modelId="{099A3FA1-7606-48ED-8B10-FF20E9CD9DEB}" type="presParOf" srcId="{987CFF90-C825-4CB6-B0D5-04BBCD85574B}" destId="{E7F1CDDA-0539-4DB6-92D0-92A0904F2696}" srcOrd="0" destOrd="0" presId="urn:microsoft.com/office/officeart/2008/layout/HexagonCluster"/>
    <dgm:cxn modelId="{AF9E819B-7158-4A2D-98E1-9C6EF632075C}" type="presParOf" srcId="{1065086D-FD35-4B38-86F2-605D7E5C10F5}" destId="{FD2064BF-2404-4CA2-B2CE-65FDDA45BC84}" srcOrd="4" destOrd="0" presId="urn:microsoft.com/office/officeart/2008/layout/HexagonCluster"/>
    <dgm:cxn modelId="{75795BFE-E87B-4E59-93F7-3BCF31DB339C}" type="presParOf" srcId="{FD2064BF-2404-4CA2-B2CE-65FDDA45BC84}" destId="{3340EF62-A497-459A-BF0D-71FAF4413E30}" srcOrd="0" destOrd="0" presId="urn:microsoft.com/office/officeart/2008/layout/HexagonCluster"/>
    <dgm:cxn modelId="{47CB445A-DC7F-49EB-B64C-24586D2F357D}" type="presParOf" srcId="{1065086D-FD35-4B38-86F2-605D7E5C10F5}" destId="{D1AB933D-05F7-49D7-B856-09E7A9463D20}" srcOrd="5" destOrd="0" presId="urn:microsoft.com/office/officeart/2008/layout/HexagonCluster"/>
    <dgm:cxn modelId="{3C487EC6-808A-495B-97EC-A7E7D711E0F0}" type="presParOf" srcId="{D1AB933D-05F7-49D7-B856-09E7A9463D20}" destId="{1F8B9264-5FE1-4422-AC33-889D8DD1BD0D}" srcOrd="0" destOrd="0" presId="urn:microsoft.com/office/officeart/2008/layout/HexagonCluster"/>
    <dgm:cxn modelId="{A1301CCF-E166-4139-B167-E540B1A42D14}" type="presParOf" srcId="{1065086D-FD35-4B38-86F2-605D7E5C10F5}" destId="{3B7FD8F5-531A-48CC-B2D5-17BAF58D2932}" srcOrd="6" destOrd="0" presId="urn:microsoft.com/office/officeart/2008/layout/HexagonCluster"/>
    <dgm:cxn modelId="{8AE4A2FB-E7EF-4750-8D2A-4C44D8F242D1}" type="presParOf" srcId="{3B7FD8F5-531A-48CC-B2D5-17BAF58D2932}" destId="{9670682F-ABFE-4CCF-9845-3073A2C38319}" srcOrd="0" destOrd="0" presId="urn:microsoft.com/office/officeart/2008/layout/HexagonCluster"/>
    <dgm:cxn modelId="{1FC24ABC-0648-458E-BF47-F7449CAC60B1}" type="presParOf" srcId="{1065086D-FD35-4B38-86F2-605D7E5C10F5}" destId="{344A4A2A-D0E2-41F3-A869-FD09860EABF7}" srcOrd="7" destOrd="0" presId="urn:microsoft.com/office/officeart/2008/layout/HexagonCluster"/>
    <dgm:cxn modelId="{84528C70-9214-4473-B0C5-FDD417D06347}" type="presParOf" srcId="{344A4A2A-D0E2-41F3-A869-FD09860EABF7}" destId="{B8CCA12B-6384-49AD-AEEC-0DFABDCF82DC}" srcOrd="0" destOrd="0" presId="urn:microsoft.com/office/officeart/2008/layout/HexagonCluster"/>
    <dgm:cxn modelId="{730C8BBD-59FB-4961-84A0-58C598898936}" type="presParOf" srcId="{1065086D-FD35-4B38-86F2-605D7E5C10F5}" destId="{31A2E329-4D73-4D28-9BE6-2119DC3FD5DF}" srcOrd="8" destOrd="0" presId="urn:microsoft.com/office/officeart/2008/layout/HexagonCluster"/>
    <dgm:cxn modelId="{0D3189F1-EF00-427F-98DB-7DC0F6127F0B}" type="presParOf" srcId="{31A2E329-4D73-4D28-9BE6-2119DC3FD5DF}" destId="{38CA8ACB-5D77-4AE3-83F9-0111303C4B48}" srcOrd="0" destOrd="0" presId="urn:microsoft.com/office/officeart/2008/layout/HexagonCluster"/>
    <dgm:cxn modelId="{77E2BD3B-04FF-43CF-93C2-286F08D782B7}" type="presParOf" srcId="{1065086D-FD35-4B38-86F2-605D7E5C10F5}" destId="{28199F14-A129-4BD5-834C-B9D7EC5AA9D0}" srcOrd="9" destOrd="0" presId="urn:microsoft.com/office/officeart/2008/layout/HexagonCluster"/>
    <dgm:cxn modelId="{A7F1FC76-8849-4C5E-BEBD-D275A3F4F20B}" type="presParOf" srcId="{28199F14-A129-4BD5-834C-B9D7EC5AA9D0}" destId="{AE6E9FB2-1141-49B9-84A5-A1E4AAF2B87A}" srcOrd="0" destOrd="0" presId="urn:microsoft.com/office/officeart/2008/layout/HexagonCluster"/>
    <dgm:cxn modelId="{51F01D02-1B5B-4514-AD00-4A186D93D52F}" type="presParOf" srcId="{1065086D-FD35-4B38-86F2-605D7E5C10F5}" destId="{2AED7569-1CCA-49F1-961F-92FCB829DFBA}" srcOrd="10" destOrd="0" presId="urn:microsoft.com/office/officeart/2008/layout/HexagonCluster"/>
    <dgm:cxn modelId="{33798EC8-6B88-486E-BAD5-0614ED6A30F0}" type="presParOf" srcId="{2AED7569-1CCA-49F1-961F-92FCB829DFBA}" destId="{08EB5597-99E9-4DC0-A356-22020158A088}" srcOrd="0" destOrd="0" presId="urn:microsoft.com/office/officeart/2008/layout/HexagonCluster"/>
    <dgm:cxn modelId="{A6BB216D-33C1-4F18-B4EB-732F463A22F7}" type="presParOf" srcId="{1065086D-FD35-4B38-86F2-605D7E5C10F5}" destId="{3F173700-4237-4476-959B-88F61D2B2C3E}" srcOrd="11" destOrd="0" presId="urn:microsoft.com/office/officeart/2008/layout/HexagonCluster"/>
    <dgm:cxn modelId="{3905ED81-6447-40B3-AAE3-5B9584710B37}" type="presParOf" srcId="{3F173700-4237-4476-959B-88F61D2B2C3E}" destId="{0E94FD47-41B3-4F3E-B59F-08D7F566FF2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CEC2F-A1F4-45E5-AB94-324D6E051EFE}">
      <dsp:nvSpPr>
        <dsp:cNvPr id="0" name=""/>
        <dsp:cNvSpPr/>
      </dsp:nvSpPr>
      <dsp:spPr>
        <a:xfrm>
          <a:off x="2511697" y="3360354"/>
          <a:ext cx="2373639" cy="204649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Arial Black" panose="020B0A04020102020204" pitchFamily="34" charset="0"/>
            </a:rPr>
            <a:t>Семина Евгения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 Black" panose="020B0A04020102020204" pitchFamily="34" charset="0"/>
            </a:rPr>
            <a:t>Лидер</a:t>
          </a:r>
        </a:p>
      </dsp:txBody>
      <dsp:txXfrm>
        <a:off x="2880041" y="3677931"/>
        <a:ext cx="1636951" cy="1411336"/>
      </dsp:txXfrm>
    </dsp:sp>
    <dsp:sp modelId="{6F9A81F6-A068-4CA0-A066-283BE5F1B6DF}">
      <dsp:nvSpPr>
        <dsp:cNvPr id="0" name=""/>
        <dsp:cNvSpPr/>
      </dsp:nvSpPr>
      <dsp:spPr>
        <a:xfrm>
          <a:off x="2573361" y="4263837"/>
          <a:ext cx="277910" cy="2395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602B8-A11C-445D-AD00-F3E204DE9433}">
      <dsp:nvSpPr>
        <dsp:cNvPr id="0" name=""/>
        <dsp:cNvSpPr/>
      </dsp:nvSpPr>
      <dsp:spPr>
        <a:xfrm>
          <a:off x="482700" y="2261142"/>
          <a:ext cx="2373639" cy="2046490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665" t="-1491" r="-5121" b="-80693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1CDDA-0539-4DB6-92D0-92A0904F2696}">
      <dsp:nvSpPr>
        <dsp:cNvPr id="0" name=""/>
        <dsp:cNvSpPr/>
      </dsp:nvSpPr>
      <dsp:spPr>
        <a:xfrm>
          <a:off x="2098633" y="4037291"/>
          <a:ext cx="277910" cy="2395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0EF62-A497-459A-BF0D-71FAF4413E30}">
      <dsp:nvSpPr>
        <dsp:cNvPr id="0" name=""/>
        <dsp:cNvSpPr/>
      </dsp:nvSpPr>
      <dsp:spPr>
        <a:xfrm>
          <a:off x="4533936" y="2236811"/>
          <a:ext cx="2373639" cy="204649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 Black" panose="020B0A04020102020204" pitchFamily="34" charset="0"/>
            </a:rPr>
            <a:t>Прокопов Александр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 Black" panose="020B0A04020102020204" pitchFamily="34" charset="0"/>
            </a:rPr>
            <a:t>Технолог</a:t>
          </a:r>
        </a:p>
      </dsp:txBody>
      <dsp:txXfrm>
        <a:off x="4902280" y="2554388"/>
        <a:ext cx="1636951" cy="1411336"/>
      </dsp:txXfrm>
    </dsp:sp>
    <dsp:sp modelId="{1F8B9264-5FE1-4422-AC33-889D8DD1BD0D}">
      <dsp:nvSpPr>
        <dsp:cNvPr id="0" name=""/>
        <dsp:cNvSpPr/>
      </dsp:nvSpPr>
      <dsp:spPr>
        <a:xfrm>
          <a:off x="6156626" y="4010797"/>
          <a:ext cx="277910" cy="2395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0682F-ABFE-4CCF-9845-3073A2C38319}">
      <dsp:nvSpPr>
        <dsp:cNvPr id="0" name=""/>
        <dsp:cNvSpPr/>
      </dsp:nvSpPr>
      <dsp:spPr>
        <a:xfrm>
          <a:off x="6556175" y="3360354"/>
          <a:ext cx="2373639" cy="2046490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211" t="-7993" r="-29854" b="-14713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CA12B-6384-49AD-AEEC-0DFABDCF82DC}">
      <dsp:nvSpPr>
        <dsp:cNvPr id="0" name=""/>
        <dsp:cNvSpPr/>
      </dsp:nvSpPr>
      <dsp:spPr>
        <a:xfrm>
          <a:off x="6617839" y="4263837"/>
          <a:ext cx="277910" cy="2395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A8ACB-5D77-4AE3-83F9-0111303C4B48}">
      <dsp:nvSpPr>
        <dsp:cNvPr id="0" name=""/>
        <dsp:cNvSpPr/>
      </dsp:nvSpPr>
      <dsp:spPr>
        <a:xfrm>
          <a:off x="2500897" y="1122453"/>
          <a:ext cx="2373639" cy="204649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 Black" panose="020B0A04020102020204" pitchFamily="34" charset="0"/>
            </a:rPr>
            <a:t>Горбунова Анна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 Black" panose="020B0A04020102020204" pitchFamily="34" charset="0"/>
            </a:rPr>
            <a:t>Технолог</a:t>
          </a:r>
        </a:p>
      </dsp:txBody>
      <dsp:txXfrm>
        <a:off x="2869241" y="1440030"/>
        <a:ext cx="1636951" cy="1411336"/>
      </dsp:txXfrm>
    </dsp:sp>
    <dsp:sp modelId="{AE6E9FB2-1141-49B9-84A5-A1E4AAF2B87A}">
      <dsp:nvSpPr>
        <dsp:cNvPr id="0" name=""/>
        <dsp:cNvSpPr/>
      </dsp:nvSpPr>
      <dsp:spPr>
        <a:xfrm>
          <a:off x="4120872" y="1162471"/>
          <a:ext cx="277910" cy="2395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B5597-99E9-4DC0-A356-22020158A088}">
      <dsp:nvSpPr>
        <dsp:cNvPr id="0" name=""/>
        <dsp:cNvSpPr/>
      </dsp:nvSpPr>
      <dsp:spPr>
        <a:xfrm>
          <a:off x="4518792" y="0"/>
          <a:ext cx="2373639" cy="20464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4FD47-41B3-4F3E-B59F-08D7F566FF2A}">
      <dsp:nvSpPr>
        <dsp:cNvPr id="0" name=""/>
        <dsp:cNvSpPr/>
      </dsp:nvSpPr>
      <dsp:spPr>
        <a:xfrm>
          <a:off x="4567302" y="898617"/>
          <a:ext cx="277910" cy="2395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C484D-8867-489E-A579-B955BD6517A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98C5D-06DB-479E-B9BE-F31CF0965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81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81163A-9AAD-CD45-B4AF-FDFE4F21A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90732-A618-5A4E-A537-64A4B51DB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408" y="1324244"/>
            <a:ext cx="5962402" cy="2387600"/>
          </a:xfrm>
        </p:spPr>
        <p:txBody>
          <a:bodyPr anchor="b"/>
          <a:lstStyle>
            <a:lvl1pPr algn="l">
              <a:defRPr sz="6000">
                <a:solidFill>
                  <a:srgbClr val="CB98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81846-9D9A-1D48-92A5-021FC167E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408" y="3803919"/>
            <a:ext cx="59624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B87F3-D628-A44F-8A71-6B5B8A4D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08DD-106E-4222-9E01-D134684F6FBE}" type="datetime1">
              <a:rPr lang="ru-RU" smtClean="0"/>
              <a:t>06.12.2023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91E38-62B0-8045-9769-C5AE194EE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2D7D1-E196-7F41-90C4-8E5B6201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16036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9C6D8-FAE2-CB48-B6AF-59914501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2E4046-1F2A-4549-875D-8B6B8B32A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EC362-F507-E74D-A2C6-C5E7696D8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7DCA-6870-42F0-8E42-561D2434D424}" type="datetime1">
              <a:rPr lang="ru-RU" smtClean="0"/>
              <a:t>06.12.2023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7D965-AD9F-644D-9131-2745EC31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BF72-9E7A-C148-95AB-B935E67E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78308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46FE51-5627-FC4A-A9A8-42553B4EA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8741F-A682-2943-9C3F-0EF5CE5EC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6AE9C-D32B-0741-85DC-E155CB25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94CE-3BF0-4999-9E21-4D9B8258971B}" type="datetime1">
              <a:rPr lang="ru-RU" smtClean="0"/>
              <a:t>06.12.2023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3E463-3A1C-6143-A147-7218C72CC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D7D94-A99D-EB42-9BD5-192CF601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3340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57925-613C-8F4C-898F-6D8E28BAE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E8AEF-A169-0A42-A7FC-B7BFA281F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3F5BF-3B8F-A441-9A1E-787664CE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CEF1-C918-46CD-963A-269860327F20}" type="datetime1">
              <a:rPr lang="ru-RU" smtClean="0"/>
              <a:t>06.12.2023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90D71-0132-B74F-AD43-4E63924C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44F60-AD23-9B4A-85BC-49CF6F6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6220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CD35F-2DE7-044D-9304-4D0E27C6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14C52-09E4-0142-8C93-9205AFB92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60AB2-67FE-C342-BEE5-51174E49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8D91-4209-4C8E-A499-4E20D7D07FEF}" type="datetime1">
              <a:rPr lang="ru-RU" smtClean="0"/>
              <a:t>06.12.2023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DFC55-2E13-584D-9D9C-483FA1164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4BBE1-4D03-1848-9FAF-D2A30348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364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97D9-C720-FB4C-99A6-E445499F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FFF7A-6894-C343-8B2B-8CFB6B396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1E1F2-BB81-C84C-8A0E-597E1D6BD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FDE69-843F-2F45-A01D-7A6455D9A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2E87-EF6C-495A-BE3D-48FD4F4DD3F9}" type="datetime1">
              <a:rPr lang="ru-RU" smtClean="0"/>
              <a:t>06.12.2023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EC541-CB0F-1447-A506-BD02C21E4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364D8-2F86-5249-AC00-826CF62D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7777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9618-D58A-3E49-8DBF-D185F900F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3A620-4AFC-9442-A00C-5510DF8CA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4134F-3AB2-EB41-8F58-E4D3BED98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A31031-5110-B148-9012-2884EAD35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11604A-9105-DF44-B650-A1CDCA6DC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653A2E-AE44-7C4F-AD8A-5F36F9C0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1731-8F30-480F-ADFB-A259F7ED0A68}" type="datetime1">
              <a:rPr lang="ru-RU" smtClean="0"/>
              <a:t>06.12.2023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0CA3C9-D689-5B43-8F60-5DE3EB385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D2C46-9E97-CA48-B838-A1DDA315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590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15520-22D4-3640-9D6F-597D86B9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402F3-0F1B-F04F-8083-FE485CB3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E228-39AD-4DFE-897A-F9DE2C60AB29}" type="datetime1">
              <a:rPr lang="ru-RU" smtClean="0"/>
              <a:t>06.12.2023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BE8DC6-F039-8F4F-B92C-661E778D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092C0-3DBB-0C4D-B089-D6C4E4BC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75623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A5E4A-1220-D446-BFF2-E1B1A29E5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0DF9-F142-4780-B02A-D20694FD167F}" type="datetime1">
              <a:rPr lang="ru-RU" smtClean="0"/>
              <a:t>06.12.2023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970E6-167F-3A4C-9E6F-0D0471B4F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90E22-C2AC-9449-9D85-E56E7D2F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2659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0BD6-680C-F145-A915-786F6084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18EA1-3EA0-D141-8A9E-4B0E2D1CB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F6717-0AE9-A949-B7AD-CBBECBA10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583AA-572B-E44C-BA53-CC26402E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E908-5306-46F3-8DC0-75B61E6D1BF8}" type="datetime1">
              <a:rPr lang="ru-RU" smtClean="0"/>
              <a:t>06.12.2023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6B4A8-79E2-0A42-BF1C-E322E051C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163C5-04D9-D149-B649-5C57AA53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4335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19A20-09BC-224C-966B-185E6E82F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DE4764-B322-6D45-9B1F-7B7BC65DD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ABEFD-5A6F-8643-923F-DEFDD3EE0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069A7-6823-6749-A5A0-441D11337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957C-019F-4E60-B8EC-C69BBE616FFC}" type="datetime1">
              <a:rPr lang="ru-RU" smtClean="0"/>
              <a:t>06.12.2023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EFE2E-5D71-494E-B417-95968039D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D1E64-6BCA-7947-AE30-65C339C3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6361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945941-387D-394B-AB4A-8F41333371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F7AC8-1812-A049-A6C6-68DF8116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5E004-3B16-8247-A495-FDDBB5542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16F0A-2448-D74F-A923-12E842E64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6096D-0AAF-476D-971E-119C7E5B5A4E}" type="datetime1">
              <a:rPr lang="ru-RU" smtClean="0"/>
              <a:t>06.12.2023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F9B30-A15F-DA40-8258-123C4CBC7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01F1E-3986-CD43-A0EB-5C56A273E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AC70D-ECCF-4241-A93A-8AFA3630B14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8824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A8F9-4B70-7344-BB17-971292C49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1" y="1815738"/>
            <a:ext cx="5551714" cy="358121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latin typeface="Arial Black" panose="020B0A04020102020204" pitchFamily="34" charset="0"/>
              </a:rPr>
              <a:t>Исследование характеристик сухих строительных смесей и изделий на гипсовом вяжущем</a:t>
            </a:r>
            <a:endParaRPr lang="en-UA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50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Команда проекта</a:t>
            </a: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505418"/>
              </p:ext>
            </p:extLst>
          </p:nvPr>
        </p:nvGraphicFramePr>
        <p:xfrm>
          <a:off x="1219925" y="1144588"/>
          <a:ext cx="9412515" cy="5406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8B2AC70D-ECCF-4241-A93A-8AFA3630B14E}" type="slidenum">
              <a:rPr lang="en-UA" sz="2400" smtClean="0">
                <a:solidFill>
                  <a:schemeClr val="accent2"/>
                </a:solidFill>
                <a:latin typeface="Arial Black" panose="020B0A04020102020204" pitchFamily="34" charset="0"/>
              </a:rPr>
              <a:pPr algn="ctr"/>
              <a:t>10</a:t>
            </a:fld>
            <a:endParaRPr lang="en-UA" sz="24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78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Контакты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38" y="2472145"/>
            <a:ext cx="3407637" cy="340763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724400" y="6336877"/>
            <a:ext cx="2743200" cy="365125"/>
          </a:xfrm>
        </p:spPr>
        <p:txBody>
          <a:bodyPr/>
          <a:lstStyle/>
          <a:p>
            <a:pPr algn="ctr"/>
            <a:fld id="{8B2AC70D-ECCF-4241-A93A-8AFA3630B14E}" type="slidenum">
              <a:rPr lang="en-UA" sz="2400" smtClean="0">
                <a:solidFill>
                  <a:schemeClr val="accent2"/>
                </a:solidFill>
                <a:latin typeface="Arial Black" panose="020B0A04020102020204" pitchFamily="34" charset="0"/>
              </a:rPr>
              <a:pPr algn="ctr"/>
              <a:t>11</a:t>
            </a:fld>
            <a:endParaRPr lang="en-UA" sz="24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331313"/>
            <a:ext cx="6363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Телефон: +7 910 507 92 98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E-mail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zhenya.semina2017@yandex.ru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36952" r="22091" b="33715"/>
          <a:stretch/>
        </p:blipFill>
        <p:spPr>
          <a:xfrm>
            <a:off x="6731257" y="2550599"/>
            <a:ext cx="3379863" cy="3424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63338" y="5875212"/>
            <a:ext cx="806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VK                                                                Telegram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24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38508"/>
            <a:ext cx="10515600" cy="779463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7884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5930"/>
            <a:ext cx="10515600" cy="7794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Аннотация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5290"/>
            <a:ext cx="10515600" cy="4663441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Данный проект является исследованием характеристик сухих строительных смесей и изделий на гипсовом вяжущем с дальнейшим созданием закрытой базы данных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Опираясь на эту базу, планируется осуществлять экспертизу строительных планов и проектов с целью возможной их модернизации и повышения уровня выгоды</a:t>
            </a:r>
          </a:p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ru-RU" sz="4800" dirty="0">
                <a:solidFill>
                  <a:schemeClr val="accent2"/>
                </a:solidFill>
                <a:latin typeface="Arial Black" panose="020B0A04020102020204" pitchFamily="34" charset="0"/>
              </a:rPr>
              <a:t>Актуальность</a:t>
            </a:r>
          </a:p>
          <a:p>
            <a:pPr marL="0" indent="45720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Строительные работы проходят повсеместно и постоянно и важно уметь подбирать для работ качественные материалы, правильно и разумно их использовать, уметь находить более дешёвые аналоги хорошего качества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8B2AC70D-ECCF-4241-A93A-8AFA3630B14E}" type="slidenum">
              <a:rPr lang="en-UA" sz="2400" smtClean="0">
                <a:solidFill>
                  <a:schemeClr val="accent2"/>
                </a:solidFill>
                <a:latin typeface="Arial Black" panose="020B0A04020102020204" pitchFamily="34" charset="0"/>
              </a:rPr>
              <a:pPr algn="ctr"/>
              <a:t>2</a:t>
            </a:fld>
            <a:endParaRPr lang="en-UA" sz="24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13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19850"/>
            <a:ext cx="10515600" cy="779463"/>
          </a:xfrm>
        </p:spPr>
        <p:txBody>
          <a:bodyPr/>
          <a:lstStyle/>
          <a:p>
            <a:pPr marL="0" indent="0" algn="ctr"/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Наша цель: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5453" y="2850988"/>
            <a:ext cx="10063843" cy="1407503"/>
          </a:xfrm>
        </p:spPr>
        <p:txBody>
          <a:bodyPr/>
          <a:lstStyle/>
          <a:p>
            <a:pPr marL="0" indent="457200" algn="ctr">
              <a:lnSpc>
                <a:spcPct val="10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ru-RU" dirty="0">
                <a:latin typeface="Calibri" panose="020F0502020204030204" pitchFamily="34" charset="0"/>
                <a:ea typeface="GOST B" panose="020B0003020000020003" pitchFamily="34" charset="0"/>
                <a:cs typeface="Calibri" panose="020F0502020204030204" pitchFamily="34" charset="0"/>
              </a:rPr>
              <a:t>Создание экспертизы готовых строительных планов и проектов с целью сокращения расходов с сохранением планируемого уровня качества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724400" y="6338026"/>
            <a:ext cx="2743200" cy="365125"/>
          </a:xfrm>
        </p:spPr>
        <p:txBody>
          <a:bodyPr/>
          <a:lstStyle/>
          <a:p>
            <a:pPr algn="ctr"/>
            <a:fld id="{8B2AC70D-ECCF-4241-A93A-8AFA3630B14E}" type="slidenum">
              <a:rPr lang="en-UA" sz="2400" smtClean="0">
                <a:solidFill>
                  <a:schemeClr val="accent2"/>
                </a:solidFill>
                <a:latin typeface="Arial Black" panose="020B0A04020102020204" pitchFamily="34" charset="0"/>
              </a:rPr>
              <a:pPr algn="ctr"/>
              <a:t>3</a:t>
            </a:fld>
            <a:endParaRPr lang="en-UA" sz="24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93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Базовая бизнес-идея</a:t>
            </a:r>
            <a:endParaRPr lang="en-UA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887C9421-1E38-E449-833B-544C7EC7AE5D}"/>
              </a:ext>
            </a:extLst>
          </p:cNvPr>
          <p:cNvSpPr>
            <a:spLocks/>
          </p:cNvSpPr>
          <p:nvPr/>
        </p:nvSpPr>
        <p:spPr bwMode="auto">
          <a:xfrm>
            <a:off x="5175729" y="2765889"/>
            <a:ext cx="1666138" cy="233561"/>
          </a:xfrm>
          <a:custGeom>
            <a:avLst/>
            <a:gdLst>
              <a:gd name="T0" fmla="*/ 0 w 295"/>
              <a:gd name="T1" fmla="*/ 0 h 49"/>
              <a:gd name="T2" fmla="*/ 206 w 295"/>
              <a:gd name="T3" fmla="*/ 0 h 49"/>
              <a:gd name="T4" fmla="*/ 295 w 295"/>
              <a:gd name="T5" fmla="*/ 49 h 49"/>
              <a:gd name="T6" fmla="*/ 90 w 295"/>
              <a:gd name="T7" fmla="*/ 49 h 49"/>
              <a:gd name="T8" fmla="*/ 0 w 295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49">
                <a:moveTo>
                  <a:pt x="0" y="0"/>
                </a:moveTo>
                <a:lnTo>
                  <a:pt x="206" y="0"/>
                </a:lnTo>
                <a:lnTo>
                  <a:pt x="295" y="49"/>
                </a:lnTo>
                <a:lnTo>
                  <a:pt x="90" y="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4CE898C7-D520-A14C-9E71-37495CA9297B}"/>
              </a:ext>
            </a:extLst>
          </p:cNvPr>
          <p:cNvSpPr>
            <a:spLocks/>
          </p:cNvSpPr>
          <p:nvPr/>
        </p:nvSpPr>
        <p:spPr bwMode="auto">
          <a:xfrm>
            <a:off x="4605257" y="3567066"/>
            <a:ext cx="2852923" cy="294231"/>
          </a:xfrm>
          <a:custGeom>
            <a:avLst/>
            <a:gdLst>
              <a:gd name="T0" fmla="*/ 0 w 480"/>
              <a:gd name="T1" fmla="*/ 0 h 50"/>
              <a:gd name="T2" fmla="*/ 333 w 480"/>
              <a:gd name="T3" fmla="*/ 0 h 50"/>
              <a:gd name="T4" fmla="*/ 480 w 480"/>
              <a:gd name="T5" fmla="*/ 50 h 50"/>
              <a:gd name="T6" fmla="*/ 146 w 480"/>
              <a:gd name="T7" fmla="*/ 50 h 50"/>
              <a:gd name="T8" fmla="*/ 0 w 480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50">
                <a:moveTo>
                  <a:pt x="0" y="0"/>
                </a:moveTo>
                <a:lnTo>
                  <a:pt x="333" y="0"/>
                </a:lnTo>
                <a:lnTo>
                  <a:pt x="480" y="50"/>
                </a:lnTo>
                <a:lnTo>
                  <a:pt x="146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3F59445E-C967-5147-82EA-D8A1BC3C5D23}"/>
              </a:ext>
            </a:extLst>
          </p:cNvPr>
          <p:cNvSpPr>
            <a:spLocks/>
          </p:cNvSpPr>
          <p:nvPr/>
        </p:nvSpPr>
        <p:spPr bwMode="auto">
          <a:xfrm>
            <a:off x="4067155" y="4413664"/>
            <a:ext cx="3883286" cy="261686"/>
          </a:xfrm>
          <a:custGeom>
            <a:avLst/>
            <a:gdLst>
              <a:gd name="T0" fmla="*/ 0 w 662"/>
              <a:gd name="T1" fmla="*/ 0 h 50"/>
              <a:gd name="T2" fmla="*/ 461 w 662"/>
              <a:gd name="T3" fmla="*/ 0 h 50"/>
              <a:gd name="T4" fmla="*/ 662 w 662"/>
              <a:gd name="T5" fmla="*/ 50 h 50"/>
              <a:gd name="T6" fmla="*/ 201 w 662"/>
              <a:gd name="T7" fmla="*/ 50 h 50"/>
              <a:gd name="T8" fmla="*/ 0 w 662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2" h="50">
                <a:moveTo>
                  <a:pt x="0" y="0"/>
                </a:moveTo>
                <a:lnTo>
                  <a:pt x="461" y="0"/>
                </a:lnTo>
                <a:lnTo>
                  <a:pt x="662" y="50"/>
                </a:lnTo>
                <a:lnTo>
                  <a:pt x="201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1" name="Oval 14">
            <a:extLst>
              <a:ext uri="{FF2B5EF4-FFF2-40B4-BE49-F238E27FC236}">
                <a16:creationId xmlns:a16="http://schemas.microsoft.com/office/drawing/2014/main" id="{1565EF96-D39F-F240-AFF8-91F806F77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632" y="1980207"/>
            <a:ext cx="489671" cy="480687"/>
          </a:xfrm>
          <a:prstGeom prst="ellipse">
            <a:avLst/>
          </a:pr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4" name="Oval 17">
            <a:extLst>
              <a:ext uri="{FF2B5EF4-FFF2-40B4-BE49-F238E27FC236}">
                <a16:creationId xmlns:a16="http://schemas.microsoft.com/office/drawing/2014/main" id="{BCB8FD3F-B1CF-7749-8430-D96347297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7489" y="4151483"/>
            <a:ext cx="485177" cy="480687"/>
          </a:xfrm>
          <a:prstGeom prst="ellipse">
            <a:avLst/>
          </a:prstGeom>
          <a:solidFill>
            <a:schemeClr val="accent4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5" name="Oval 18">
            <a:extLst>
              <a:ext uri="{FF2B5EF4-FFF2-40B4-BE49-F238E27FC236}">
                <a16:creationId xmlns:a16="http://schemas.microsoft.com/office/drawing/2014/main" id="{A4FCA197-1756-F049-99EB-53058FA0D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7488" y="1980207"/>
            <a:ext cx="485177" cy="489671"/>
          </a:xfrm>
          <a:prstGeom prst="ellipse">
            <a:avLst/>
          </a:pr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8" name="Freeform 8">
            <a:extLst>
              <a:ext uri="{FF2B5EF4-FFF2-40B4-BE49-F238E27FC236}">
                <a16:creationId xmlns:a16="http://schemas.microsoft.com/office/drawing/2014/main" id="{66BAEE3E-CA8D-084E-92F1-8ED17C076A4D}"/>
              </a:ext>
            </a:extLst>
          </p:cNvPr>
          <p:cNvSpPr>
            <a:spLocks noEditPoints="1"/>
          </p:cNvSpPr>
          <p:nvPr/>
        </p:nvSpPr>
        <p:spPr bwMode="auto">
          <a:xfrm>
            <a:off x="10652288" y="4840819"/>
            <a:ext cx="307790" cy="326414"/>
          </a:xfrm>
          <a:custGeom>
            <a:avLst/>
            <a:gdLst>
              <a:gd name="T0" fmla="*/ 71 w 133"/>
              <a:gd name="T1" fmla="*/ 114 h 141"/>
              <a:gd name="T2" fmla="*/ 13 w 133"/>
              <a:gd name="T3" fmla="*/ 113 h 141"/>
              <a:gd name="T4" fmla="*/ 9 w 133"/>
              <a:gd name="T5" fmla="*/ 15 h 141"/>
              <a:gd name="T6" fmla="*/ 78 w 133"/>
              <a:gd name="T7" fmla="*/ 11 h 141"/>
              <a:gd name="T8" fmla="*/ 82 w 133"/>
              <a:gd name="T9" fmla="*/ 87 h 141"/>
              <a:gd name="T10" fmla="*/ 89 w 133"/>
              <a:gd name="T11" fmla="*/ 86 h 141"/>
              <a:gd name="T12" fmla="*/ 91 w 133"/>
              <a:gd name="T13" fmla="*/ 13 h 141"/>
              <a:gd name="T14" fmla="*/ 13 w 133"/>
              <a:gd name="T15" fmla="*/ 0 h 141"/>
              <a:gd name="T16" fmla="*/ 0 w 133"/>
              <a:gd name="T17" fmla="*/ 120 h 141"/>
              <a:gd name="T18" fmla="*/ 62 w 133"/>
              <a:gd name="T19" fmla="*/ 133 h 141"/>
              <a:gd name="T20" fmla="*/ 70 w 133"/>
              <a:gd name="T21" fmla="*/ 114 h 141"/>
              <a:gd name="T22" fmla="*/ 52 w 133"/>
              <a:gd name="T23" fmla="*/ 4 h 141"/>
              <a:gd name="T24" fmla="*/ 52 w 133"/>
              <a:gd name="T25" fmla="*/ 6 h 141"/>
              <a:gd name="T26" fmla="*/ 38 w 133"/>
              <a:gd name="T27" fmla="*/ 5 h 141"/>
              <a:gd name="T28" fmla="*/ 46 w 133"/>
              <a:gd name="T29" fmla="*/ 129 h 141"/>
              <a:gd name="T30" fmla="*/ 46 w 133"/>
              <a:gd name="T31" fmla="*/ 117 h 141"/>
              <a:gd name="T32" fmla="*/ 46 w 133"/>
              <a:gd name="T33" fmla="*/ 129 h 141"/>
              <a:gd name="T34" fmla="*/ 63 w 133"/>
              <a:gd name="T35" fmla="*/ 71 h 141"/>
              <a:gd name="T36" fmla="*/ 68 w 133"/>
              <a:gd name="T37" fmla="*/ 49 h 141"/>
              <a:gd name="T38" fmla="*/ 27 w 133"/>
              <a:gd name="T39" fmla="*/ 69 h 141"/>
              <a:gd name="T40" fmla="*/ 57 w 133"/>
              <a:gd name="T41" fmla="*/ 54 h 141"/>
              <a:gd name="T42" fmla="*/ 61 w 133"/>
              <a:gd name="T43" fmla="*/ 54 h 141"/>
              <a:gd name="T44" fmla="*/ 59 w 133"/>
              <a:gd name="T45" fmla="*/ 66 h 141"/>
              <a:gd name="T46" fmla="*/ 57 w 133"/>
              <a:gd name="T47" fmla="*/ 54 h 141"/>
              <a:gd name="T48" fmla="*/ 50 w 133"/>
              <a:gd name="T49" fmla="*/ 52 h 141"/>
              <a:gd name="T50" fmla="*/ 52 w 133"/>
              <a:gd name="T51" fmla="*/ 64 h 141"/>
              <a:gd name="T52" fmla="*/ 48 w 133"/>
              <a:gd name="T53" fmla="*/ 64 h 141"/>
              <a:gd name="T54" fmla="*/ 39 w 133"/>
              <a:gd name="T55" fmla="*/ 54 h 141"/>
              <a:gd name="T56" fmla="*/ 43 w 133"/>
              <a:gd name="T57" fmla="*/ 54 h 141"/>
              <a:gd name="T58" fmla="*/ 41 w 133"/>
              <a:gd name="T59" fmla="*/ 66 h 141"/>
              <a:gd name="T60" fmla="*/ 39 w 133"/>
              <a:gd name="T61" fmla="*/ 54 h 141"/>
              <a:gd name="T62" fmla="*/ 32 w 133"/>
              <a:gd name="T63" fmla="*/ 52 h 141"/>
              <a:gd name="T64" fmla="*/ 34 w 133"/>
              <a:gd name="T65" fmla="*/ 64 h 141"/>
              <a:gd name="T66" fmla="*/ 30 w 133"/>
              <a:gd name="T67" fmla="*/ 64 h 141"/>
              <a:gd name="T68" fmla="*/ 68 w 133"/>
              <a:gd name="T69" fmla="*/ 48 h 141"/>
              <a:gd name="T70" fmla="*/ 19 w 133"/>
              <a:gd name="T71" fmla="*/ 44 h 141"/>
              <a:gd name="T72" fmla="*/ 28 w 133"/>
              <a:gd name="T73" fmla="*/ 40 h 141"/>
              <a:gd name="T74" fmla="*/ 38 w 133"/>
              <a:gd name="T75" fmla="*/ 28 h 141"/>
              <a:gd name="T76" fmla="*/ 41 w 133"/>
              <a:gd name="T77" fmla="*/ 31 h 141"/>
              <a:gd name="T78" fmla="*/ 30 w 133"/>
              <a:gd name="T79" fmla="*/ 40 h 141"/>
              <a:gd name="T80" fmla="*/ 52 w 133"/>
              <a:gd name="T81" fmla="*/ 32 h 141"/>
              <a:gd name="T82" fmla="*/ 50 w 133"/>
              <a:gd name="T83" fmla="*/ 28 h 141"/>
              <a:gd name="T84" fmla="*/ 53 w 133"/>
              <a:gd name="T85" fmla="*/ 31 h 141"/>
              <a:gd name="T86" fmla="*/ 68 w 133"/>
              <a:gd name="T87" fmla="*/ 40 h 141"/>
              <a:gd name="T88" fmla="*/ 68 w 133"/>
              <a:gd name="T89" fmla="*/ 48 h 141"/>
              <a:gd name="T90" fmla="*/ 128 w 133"/>
              <a:gd name="T91" fmla="*/ 127 h 141"/>
              <a:gd name="T92" fmla="*/ 102 w 133"/>
              <a:gd name="T93" fmla="*/ 138 h 141"/>
              <a:gd name="T94" fmla="*/ 97 w 133"/>
              <a:gd name="T95" fmla="*/ 139 h 141"/>
              <a:gd name="T96" fmla="*/ 64 w 133"/>
              <a:gd name="T97" fmla="*/ 124 h 141"/>
              <a:gd name="T98" fmla="*/ 84 w 133"/>
              <a:gd name="T99" fmla="*/ 123 h 141"/>
              <a:gd name="T100" fmla="*/ 81 w 133"/>
              <a:gd name="T101" fmla="*/ 119 h 141"/>
              <a:gd name="T102" fmla="*/ 62 w 133"/>
              <a:gd name="T103" fmla="*/ 79 h 141"/>
              <a:gd name="T104" fmla="*/ 83 w 133"/>
              <a:gd name="T105" fmla="*/ 101 h 141"/>
              <a:gd name="T106" fmla="*/ 93 w 133"/>
              <a:gd name="T107" fmla="*/ 94 h 141"/>
              <a:gd name="T108" fmla="*/ 95 w 133"/>
              <a:gd name="T109" fmla="*/ 88 h 141"/>
              <a:gd name="T110" fmla="*/ 105 w 133"/>
              <a:gd name="T111" fmla="*/ 92 h 141"/>
              <a:gd name="T112" fmla="*/ 115 w 133"/>
              <a:gd name="T113" fmla="*/ 86 h 141"/>
              <a:gd name="T114" fmla="*/ 125 w 133"/>
              <a:gd name="T115" fmla="*/ 101 h 141"/>
              <a:gd name="T116" fmla="*/ 130 w 133"/>
              <a:gd name="T117" fmla="*/ 12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3" h="141">
                <a:moveTo>
                  <a:pt x="70" y="114"/>
                </a:moveTo>
                <a:cubicBezTo>
                  <a:pt x="70" y="114"/>
                  <a:pt x="70" y="114"/>
                  <a:pt x="71" y="114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9" y="111"/>
                  <a:pt x="9" y="109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3"/>
                  <a:pt x="11" y="11"/>
                  <a:pt x="13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80" y="11"/>
                  <a:pt x="82" y="13"/>
                  <a:pt x="82" y="15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6"/>
                  <a:pt x="85" y="86"/>
                  <a:pt x="87" y="86"/>
                </a:cubicBezTo>
                <a:cubicBezTo>
                  <a:pt x="88" y="86"/>
                  <a:pt x="89" y="86"/>
                  <a:pt x="89" y="86"/>
                </a:cubicBezTo>
                <a:cubicBezTo>
                  <a:pt x="90" y="85"/>
                  <a:pt x="90" y="84"/>
                  <a:pt x="91" y="84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6"/>
                  <a:pt x="85" y="0"/>
                  <a:pt x="78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7"/>
                  <a:pt x="6" y="133"/>
                  <a:pt x="13" y="133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59" y="131"/>
                  <a:pt x="58" y="127"/>
                  <a:pt x="59" y="123"/>
                </a:cubicBezTo>
                <a:cubicBezTo>
                  <a:pt x="60" y="118"/>
                  <a:pt x="64" y="114"/>
                  <a:pt x="70" y="114"/>
                </a:cubicBezTo>
                <a:close/>
                <a:moveTo>
                  <a:pt x="39" y="4"/>
                </a:moveTo>
                <a:cubicBezTo>
                  <a:pt x="52" y="4"/>
                  <a:pt x="52" y="4"/>
                  <a:pt x="52" y="4"/>
                </a:cubicBezTo>
                <a:cubicBezTo>
                  <a:pt x="53" y="4"/>
                  <a:pt x="53" y="4"/>
                  <a:pt x="53" y="5"/>
                </a:cubicBezTo>
                <a:cubicBezTo>
                  <a:pt x="53" y="6"/>
                  <a:pt x="53" y="6"/>
                  <a:pt x="52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8" y="6"/>
                  <a:pt x="38" y="6"/>
                  <a:pt x="38" y="5"/>
                </a:cubicBezTo>
                <a:cubicBezTo>
                  <a:pt x="38" y="4"/>
                  <a:pt x="38" y="4"/>
                  <a:pt x="39" y="4"/>
                </a:cubicBezTo>
                <a:close/>
                <a:moveTo>
                  <a:pt x="46" y="129"/>
                </a:moveTo>
                <a:cubicBezTo>
                  <a:pt x="42" y="129"/>
                  <a:pt x="39" y="126"/>
                  <a:pt x="39" y="123"/>
                </a:cubicBezTo>
                <a:cubicBezTo>
                  <a:pt x="39" y="120"/>
                  <a:pt x="42" y="117"/>
                  <a:pt x="46" y="117"/>
                </a:cubicBezTo>
                <a:cubicBezTo>
                  <a:pt x="49" y="117"/>
                  <a:pt x="52" y="120"/>
                  <a:pt x="52" y="123"/>
                </a:cubicBezTo>
                <a:cubicBezTo>
                  <a:pt x="52" y="126"/>
                  <a:pt x="49" y="129"/>
                  <a:pt x="46" y="129"/>
                </a:cubicBezTo>
                <a:close/>
                <a:moveTo>
                  <a:pt x="28" y="71"/>
                </a:moveTo>
                <a:cubicBezTo>
                  <a:pt x="63" y="71"/>
                  <a:pt x="63" y="71"/>
                  <a:pt x="63" y="71"/>
                </a:cubicBezTo>
                <a:cubicBezTo>
                  <a:pt x="63" y="71"/>
                  <a:pt x="64" y="70"/>
                  <a:pt x="64" y="69"/>
                </a:cubicBezTo>
                <a:cubicBezTo>
                  <a:pt x="68" y="49"/>
                  <a:pt x="68" y="49"/>
                  <a:pt x="68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70"/>
                  <a:pt x="28" y="71"/>
                  <a:pt x="28" y="71"/>
                </a:cubicBezTo>
                <a:close/>
                <a:moveTo>
                  <a:pt x="57" y="54"/>
                </a:moveTo>
                <a:cubicBezTo>
                  <a:pt x="57" y="53"/>
                  <a:pt x="58" y="52"/>
                  <a:pt x="59" y="52"/>
                </a:cubicBezTo>
                <a:cubicBezTo>
                  <a:pt x="60" y="52"/>
                  <a:pt x="61" y="53"/>
                  <a:pt x="61" y="5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5"/>
                  <a:pt x="60" y="66"/>
                  <a:pt x="59" y="66"/>
                </a:cubicBezTo>
                <a:cubicBezTo>
                  <a:pt x="58" y="66"/>
                  <a:pt x="57" y="65"/>
                  <a:pt x="57" y="64"/>
                </a:cubicBezTo>
                <a:lnTo>
                  <a:pt x="57" y="54"/>
                </a:lnTo>
                <a:close/>
                <a:moveTo>
                  <a:pt x="48" y="54"/>
                </a:moveTo>
                <a:cubicBezTo>
                  <a:pt x="48" y="53"/>
                  <a:pt x="49" y="52"/>
                  <a:pt x="50" y="52"/>
                </a:cubicBezTo>
                <a:cubicBezTo>
                  <a:pt x="51" y="52"/>
                  <a:pt x="52" y="53"/>
                  <a:pt x="52" y="5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5"/>
                  <a:pt x="51" y="66"/>
                  <a:pt x="50" y="66"/>
                </a:cubicBezTo>
                <a:cubicBezTo>
                  <a:pt x="49" y="66"/>
                  <a:pt x="48" y="65"/>
                  <a:pt x="48" y="64"/>
                </a:cubicBezTo>
                <a:lnTo>
                  <a:pt x="48" y="54"/>
                </a:lnTo>
                <a:close/>
                <a:moveTo>
                  <a:pt x="39" y="54"/>
                </a:moveTo>
                <a:cubicBezTo>
                  <a:pt x="39" y="53"/>
                  <a:pt x="40" y="52"/>
                  <a:pt x="41" y="52"/>
                </a:cubicBezTo>
                <a:cubicBezTo>
                  <a:pt x="42" y="52"/>
                  <a:pt x="43" y="53"/>
                  <a:pt x="43" y="54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5"/>
                  <a:pt x="42" y="66"/>
                  <a:pt x="41" y="66"/>
                </a:cubicBezTo>
                <a:cubicBezTo>
                  <a:pt x="40" y="66"/>
                  <a:pt x="39" y="65"/>
                  <a:pt x="39" y="64"/>
                </a:cubicBezTo>
                <a:lnTo>
                  <a:pt x="39" y="54"/>
                </a:lnTo>
                <a:close/>
                <a:moveTo>
                  <a:pt x="30" y="54"/>
                </a:moveTo>
                <a:cubicBezTo>
                  <a:pt x="30" y="53"/>
                  <a:pt x="31" y="52"/>
                  <a:pt x="32" y="52"/>
                </a:cubicBezTo>
                <a:cubicBezTo>
                  <a:pt x="33" y="52"/>
                  <a:pt x="34" y="53"/>
                  <a:pt x="34" y="54"/>
                </a:cubicBezTo>
                <a:cubicBezTo>
                  <a:pt x="34" y="64"/>
                  <a:pt x="34" y="64"/>
                  <a:pt x="34" y="64"/>
                </a:cubicBezTo>
                <a:cubicBezTo>
                  <a:pt x="34" y="65"/>
                  <a:pt x="33" y="66"/>
                  <a:pt x="32" y="66"/>
                </a:cubicBezTo>
                <a:cubicBezTo>
                  <a:pt x="31" y="66"/>
                  <a:pt x="30" y="65"/>
                  <a:pt x="30" y="64"/>
                </a:cubicBezTo>
                <a:lnTo>
                  <a:pt x="30" y="54"/>
                </a:lnTo>
                <a:close/>
                <a:moveTo>
                  <a:pt x="68" y="48"/>
                </a:moveTo>
                <a:cubicBezTo>
                  <a:pt x="23" y="48"/>
                  <a:pt x="23" y="48"/>
                  <a:pt x="23" y="48"/>
                </a:cubicBezTo>
                <a:cubicBezTo>
                  <a:pt x="21" y="48"/>
                  <a:pt x="19" y="46"/>
                  <a:pt x="19" y="44"/>
                </a:cubicBezTo>
                <a:cubicBezTo>
                  <a:pt x="19" y="42"/>
                  <a:pt x="21" y="40"/>
                  <a:pt x="23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38" y="31"/>
                  <a:pt x="38" y="31"/>
                  <a:pt x="38" y="31"/>
                </a:cubicBezTo>
                <a:cubicBezTo>
                  <a:pt x="37" y="30"/>
                  <a:pt x="37" y="29"/>
                  <a:pt x="38" y="28"/>
                </a:cubicBezTo>
                <a:cubicBezTo>
                  <a:pt x="39" y="27"/>
                  <a:pt x="40" y="27"/>
                  <a:pt x="41" y="28"/>
                </a:cubicBezTo>
                <a:cubicBezTo>
                  <a:pt x="42" y="29"/>
                  <a:pt x="42" y="31"/>
                  <a:pt x="41" y="31"/>
                </a:cubicBezTo>
                <a:cubicBezTo>
                  <a:pt x="41" y="32"/>
                  <a:pt x="40" y="32"/>
                  <a:pt x="39" y="32"/>
                </a:cubicBezTo>
                <a:cubicBezTo>
                  <a:pt x="30" y="40"/>
                  <a:pt x="30" y="40"/>
                  <a:pt x="30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2"/>
                  <a:pt x="50" y="32"/>
                  <a:pt x="50" y="31"/>
                </a:cubicBezTo>
                <a:cubicBezTo>
                  <a:pt x="49" y="31"/>
                  <a:pt x="49" y="29"/>
                  <a:pt x="50" y="28"/>
                </a:cubicBezTo>
                <a:cubicBezTo>
                  <a:pt x="51" y="27"/>
                  <a:pt x="52" y="27"/>
                  <a:pt x="53" y="28"/>
                </a:cubicBezTo>
                <a:cubicBezTo>
                  <a:pt x="54" y="29"/>
                  <a:pt x="54" y="30"/>
                  <a:pt x="53" y="31"/>
                </a:cubicBezTo>
                <a:cubicBezTo>
                  <a:pt x="63" y="40"/>
                  <a:pt x="63" y="40"/>
                  <a:pt x="63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71" y="40"/>
                  <a:pt x="72" y="42"/>
                  <a:pt x="72" y="44"/>
                </a:cubicBezTo>
                <a:cubicBezTo>
                  <a:pt x="72" y="46"/>
                  <a:pt x="71" y="48"/>
                  <a:pt x="68" y="48"/>
                </a:cubicBezTo>
                <a:close/>
                <a:moveTo>
                  <a:pt x="130" y="120"/>
                </a:moveTo>
                <a:cubicBezTo>
                  <a:pt x="131" y="122"/>
                  <a:pt x="130" y="126"/>
                  <a:pt x="128" y="127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7" y="141"/>
                  <a:pt x="104" y="140"/>
                  <a:pt x="102" y="138"/>
                </a:cubicBezTo>
                <a:cubicBezTo>
                  <a:pt x="102" y="138"/>
                  <a:pt x="101" y="138"/>
                  <a:pt x="101" y="139"/>
                </a:cubicBezTo>
                <a:cubicBezTo>
                  <a:pt x="100" y="139"/>
                  <a:pt x="98" y="139"/>
                  <a:pt x="97" y="139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6" y="131"/>
                  <a:pt x="64" y="128"/>
                  <a:pt x="64" y="124"/>
                </a:cubicBezTo>
                <a:cubicBezTo>
                  <a:pt x="65" y="121"/>
                  <a:pt x="68" y="119"/>
                  <a:pt x="71" y="120"/>
                </a:cubicBezTo>
                <a:cubicBezTo>
                  <a:pt x="84" y="123"/>
                  <a:pt x="84" y="123"/>
                  <a:pt x="84" y="123"/>
                </a:cubicBezTo>
                <a:cubicBezTo>
                  <a:pt x="83" y="122"/>
                  <a:pt x="83" y="122"/>
                  <a:pt x="83" y="122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61" y="88"/>
                  <a:pt x="61" y="88"/>
                  <a:pt x="61" y="88"/>
                </a:cubicBezTo>
                <a:cubicBezTo>
                  <a:pt x="59" y="85"/>
                  <a:pt x="59" y="81"/>
                  <a:pt x="62" y="79"/>
                </a:cubicBezTo>
                <a:cubicBezTo>
                  <a:pt x="65" y="77"/>
                  <a:pt x="68" y="78"/>
                  <a:pt x="70" y="8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1" y="98"/>
                  <a:pt x="82" y="94"/>
                  <a:pt x="84" y="92"/>
                </a:cubicBezTo>
                <a:cubicBezTo>
                  <a:pt x="87" y="91"/>
                  <a:pt x="91" y="92"/>
                  <a:pt x="93" y="94"/>
                </a:cubicBezTo>
                <a:cubicBezTo>
                  <a:pt x="94" y="96"/>
                  <a:pt x="94" y="96"/>
                  <a:pt x="94" y="96"/>
                </a:cubicBezTo>
                <a:cubicBezTo>
                  <a:pt x="92" y="93"/>
                  <a:pt x="93" y="89"/>
                  <a:pt x="95" y="88"/>
                </a:cubicBezTo>
                <a:cubicBezTo>
                  <a:pt x="98" y="86"/>
                  <a:pt x="102" y="87"/>
                  <a:pt x="104" y="90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3" y="89"/>
                  <a:pt x="104" y="85"/>
                  <a:pt x="107" y="84"/>
                </a:cubicBezTo>
                <a:cubicBezTo>
                  <a:pt x="109" y="82"/>
                  <a:pt x="113" y="83"/>
                  <a:pt x="115" y="86"/>
                </a:cubicBezTo>
                <a:cubicBezTo>
                  <a:pt x="120" y="94"/>
                  <a:pt x="120" y="94"/>
                  <a:pt x="120" y="94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30" y="109"/>
                  <a:pt x="130" y="109"/>
                  <a:pt x="130" y="109"/>
                </a:cubicBezTo>
                <a:cubicBezTo>
                  <a:pt x="133" y="113"/>
                  <a:pt x="132" y="117"/>
                  <a:pt x="130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10C89B-0E65-4C4F-9E3C-C5DAAC9BFE66}"/>
              </a:ext>
            </a:extLst>
          </p:cNvPr>
          <p:cNvSpPr txBox="1"/>
          <p:nvPr/>
        </p:nvSpPr>
        <p:spPr>
          <a:xfrm>
            <a:off x="1447069" y="1574220"/>
            <a:ext cx="3819997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ru-RU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GOST B" panose="020B0003020000020003" pitchFamily="34" charset="0"/>
                <a:cs typeface="Arial" panose="020B0604020202020204" pitchFamily="34" charset="0"/>
                <a:sym typeface="inpin heiti" panose="00000500000000000000" pitchFamily="2" charset="-122"/>
              </a:rPr>
              <a:t>Проблема: </a:t>
            </a:r>
            <a:r>
              <a:rPr lang="ru-RU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ea typeface="GOST B" panose="020B0003020000020003" pitchFamily="34" charset="0"/>
                <a:cs typeface="Arial" panose="020B0604020202020204" pitchFamily="34" charset="0"/>
                <a:sym typeface="inpin heiti" panose="00000500000000000000" pitchFamily="2" charset="-122"/>
              </a:rPr>
              <a:t>подбор качественных и выгодных строительных смесей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ea typeface="GOST B" panose="020B0003020000020003" pitchFamily="34" charset="0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ea typeface="inpin heiti" panose="00000500000000000000" pitchFamily="2" charset="-122"/>
              <a:cs typeface="Arial" panose="020B0604020202020204" pitchFamily="34" charset="0"/>
              <a:sym typeface="inpin heiti" panose="00000500000000000000" pitchFamily="2" charset="-12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039E851-9979-EF49-8E3E-DFC06DC4E898}"/>
              </a:ext>
            </a:extLst>
          </p:cNvPr>
          <p:cNvSpPr txBox="1"/>
          <p:nvPr/>
        </p:nvSpPr>
        <p:spPr>
          <a:xfrm>
            <a:off x="1444436" y="3157290"/>
            <a:ext cx="2883978" cy="2492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ru-RU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Решение</a:t>
            </a: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: </a:t>
            </a:r>
            <a:r>
              <a:rPr lang="ru-RU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проведение исследования,</a:t>
            </a:r>
          </a:p>
          <a:p>
            <a:pPr>
              <a:lnSpc>
                <a:spcPct val="130000"/>
              </a:lnSpc>
            </a:pPr>
            <a:r>
              <a:rPr lang="ru-RU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сбор актуальной информации в </a:t>
            </a:r>
          </a:p>
          <a:p>
            <a:pPr>
              <a:lnSpc>
                <a:spcPct val="130000"/>
              </a:lnSpc>
            </a:pPr>
            <a:r>
              <a:rPr lang="ru-RU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частную базу </a:t>
            </a:r>
          </a:p>
          <a:p>
            <a:pPr>
              <a:lnSpc>
                <a:spcPct val="130000"/>
              </a:lnSpc>
            </a:pPr>
            <a:r>
              <a:rPr lang="ru-RU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данных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7249123-3DB8-FA4A-9A0E-391329E8BA7B}"/>
              </a:ext>
            </a:extLst>
          </p:cNvPr>
          <p:cNvSpPr txBox="1"/>
          <p:nvPr/>
        </p:nvSpPr>
        <p:spPr>
          <a:xfrm>
            <a:off x="7149672" y="1604322"/>
            <a:ext cx="3401584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30000"/>
              </a:lnSpc>
            </a:pPr>
            <a:r>
              <a:rPr lang="ru-RU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Услуга</a:t>
            </a:r>
            <a:r>
              <a:rPr lang="ru-RU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:</a:t>
            </a:r>
            <a:r>
              <a:rPr lang="ru-RU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inpin heiti" panose="00000500000000000000" pitchFamily="2" charset="-122"/>
              </a:rPr>
              <a:t> э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кспертиза готовых строительных планов и проектов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C06A6-FEED-7346-96B7-D9C0C813B717}"/>
              </a:ext>
            </a:extLst>
          </p:cNvPr>
          <p:cNvSpPr txBox="1"/>
          <p:nvPr/>
        </p:nvSpPr>
        <p:spPr>
          <a:xfrm>
            <a:off x="7837907" y="3762718"/>
            <a:ext cx="2775031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30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Потребитель: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частные строительные компании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724400" y="6284434"/>
            <a:ext cx="2743200" cy="365125"/>
          </a:xfrm>
        </p:spPr>
        <p:txBody>
          <a:bodyPr/>
          <a:lstStyle/>
          <a:p>
            <a:pPr algn="ctr"/>
            <a:fld id="{8B2AC70D-ECCF-4241-A93A-8AFA3630B14E}" type="slidenum">
              <a:rPr lang="en-UA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pPr algn="ctr"/>
              <a:t>4</a:t>
            </a:fld>
            <a:endParaRPr lang="en-UA" sz="24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34253427-EFD1-6E43-AFAF-052371FB986E}"/>
              </a:ext>
            </a:extLst>
          </p:cNvPr>
          <p:cNvSpPr>
            <a:spLocks/>
          </p:cNvSpPr>
          <p:nvPr/>
        </p:nvSpPr>
        <p:spPr bwMode="auto">
          <a:xfrm>
            <a:off x="5187296" y="1711916"/>
            <a:ext cx="1512997" cy="1073738"/>
          </a:xfrm>
          <a:custGeom>
            <a:avLst/>
            <a:gdLst>
              <a:gd name="T0" fmla="*/ 0 w 267"/>
              <a:gd name="T1" fmla="*/ 232 h 232"/>
              <a:gd name="T2" fmla="*/ 135 w 267"/>
              <a:gd name="T3" fmla="*/ 0 h 232"/>
              <a:gd name="T4" fmla="*/ 267 w 267"/>
              <a:gd name="T5" fmla="*/ 232 h 232"/>
              <a:gd name="T6" fmla="*/ 0 w 267"/>
              <a:gd name="T7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" h="232">
                <a:moveTo>
                  <a:pt x="0" y="232"/>
                </a:moveTo>
                <a:lnTo>
                  <a:pt x="135" y="0"/>
                </a:lnTo>
                <a:lnTo>
                  <a:pt x="267" y="232"/>
                </a:lnTo>
                <a:lnTo>
                  <a:pt x="0" y="232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zh-CN" sz="14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ПОТРЕБИТЕЛЬ</a:t>
            </a:r>
            <a:endParaRPr lang="zh-CN" altLang="en-US" sz="14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779E0FA4-476E-4748-828E-888EEF69081C}"/>
              </a:ext>
            </a:extLst>
          </p:cNvPr>
          <p:cNvSpPr>
            <a:spLocks/>
          </p:cNvSpPr>
          <p:nvPr/>
        </p:nvSpPr>
        <p:spPr bwMode="auto">
          <a:xfrm>
            <a:off x="3248803" y="4666031"/>
            <a:ext cx="5362575" cy="897790"/>
          </a:xfrm>
          <a:custGeom>
            <a:avLst/>
            <a:gdLst>
              <a:gd name="T0" fmla="*/ 0 w 912"/>
              <a:gd name="T1" fmla="*/ 192 h 192"/>
              <a:gd name="T2" fmla="*/ 111 w 912"/>
              <a:gd name="T3" fmla="*/ 0 h 192"/>
              <a:gd name="T4" fmla="*/ 801 w 912"/>
              <a:gd name="T5" fmla="*/ 0 h 192"/>
              <a:gd name="T6" fmla="*/ 912 w 912"/>
              <a:gd name="T7" fmla="*/ 192 h 192"/>
              <a:gd name="T8" fmla="*/ 0 w 912"/>
              <a:gd name="T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2" h="192">
                <a:moveTo>
                  <a:pt x="0" y="192"/>
                </a:moveTo>
                <a:lnTo>
                  <a:pt x="111" y="0"/>
                </a:lnTo>
                <a:lnTo>
                  <a:pt x="801" y="0"/>
                </a:lnTo>
                <a:lnTo>
                  <a:pt x="912" y="19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zh-CN" sz="20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ПРОБЛЕМА</a:t>
            </a:r>
            <a:endParaRPr lang="zh-CN" altLang="en-US" sz="20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5" name="Freeform 8">
            <a:extLst>
              <a:ext uri="{FF2B5EF4-FFF2-40B4-BE49-F238E27FC236}">
                <a16:creationId xmlns:a16="http://schemas.microsoft.com/office/drawing/2014/main" id="{0F9AA6C4-8DF3-3A40-AF39-6C9D57957940}"/>
              </a:ext>
            </a:extLst>
          </p:cNvPr>
          <p:cNvSpPr>
            <a:spLocks/>
          </p:cNvSpPr>
          <p:nvPr/>
        </p:nvSpPr>
        <p:spPr bwMode="auto">
          <a:xfrm>
            <a:off x="4086896" y="3865531"/>
            <a:ext cx="3713794" cy="540286"/>
          </a:xfrm>
          <a:custGeom>
            <a:avLst/>
            <a:gdLst>
              <a:gd name="T0" fmla="*/ 0 w 633"/>
              <a:gd name="T1" fmla="*/ 108 h 108"/>
              <a:gd name="T2" fmla="*/ 62 w 633"/>
              <a:gd name="T3" fmla="*/ 0 h 108"/>
              <a:gd name="T4" fmla="*/ 570 w 633"/>
              <a:gd name="T5" fmla="*/ 0 h 108"/>
              <a:gd name="T6" fmla="*/ 633 w 633"/>
              <a:gd name="T7" fmla="*/ 108 h 108"/>
              <a:gd name="T8" fmla="*/ 0 w 6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3" h="108">
                <a:moveTo>
                  <a:pt x="0" y="108"/>
                </a:moveTo>
                <a:lnTo>
                  <a:pt x="62" y="0"/>
                </a:lnTo>
                <a:lnTo>
                  <a:pt x="570" y="0"/>
                </a:lnTo>
                <a:lnTo>
                  <a:pt x="633" y="108"/>
                </a:lnTo>
                <a:lnTo>
                  <a:pt x="0" y="108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zh-CN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РЕШЕНИЕ</a:t>
            </a:r>
            <a:endParaRPr lang="zh-CN" altLang="en-US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F8B45CE9-9445-1140-997E-16D8262D8437}"/>
              </a:ext>
            </a:extLst>
          </p:cNvPr>
          <p:cNvSpPr>
            <a:spLocks/>
          </p:cNvSpPr>
          <p:nvPr/>
        </p:nvSpPr>
        <p:spPr bwMode="auto">
          <a:xfrm>
            <a:off x="4667502" y="3020698"/>
            <a:ext cx="2614149" cy="535290"/>
          </a:xfrm>
          <a:custGeom>
            <a:avLst/>
            <a:gdLst>
              <a:gd name="T0" fmla="*/ 0 w 451"/>
              <a:gd name="T1" fmla="*/ 109 h 109"/>
              <a:gd name="T2" fmla="*/ 64 w 451"/>
              <a:gd name="T3" fmla="*/ 0 h 109"/>
              <a:gd name="T4" fmla="*/ 387 w 451"/>
              <a:gd name="T5" fmla="*/ 0 h 109"/>
              <a:gd name="T6" fmla="*/ 451 w 451"/>
              <a:gd name="T7" fmla="*/ 109 h 109"/>
              <a:gd name="T8" fmla="*/ 0 w 451"/>
              <a:gd name="T9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109">
                <a:moveTo>
                  <a:pt x="0" y="109"/>
                </a:moveTo>
                <a:lnTo>
                  <a:pt x="64" y="0"/>
                </a:lnTo>
                <a:lnTo>
                  <a:pt x="387" y="0"/>
                </a:lnTo>
                <a:lnTo>
                  <a:pt x="451" y="109"/>
                </a:lnTo>
                <a:lnTo>
                  <a:pt x="0" y="109"/>
                </a:ln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zh-CN" sz="1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УСЛУГА</a:t>
            </a:r>
            <a:endParaRPr lang="zh-CN" altLang="en-US" sz="16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3" name="Oval 14">
            <a:extLst>
              <a:ext uri="{FF2B5EF4-FFF2-40B4-BE49-F238E27FC236}">
                <a16:creationId xmlns:a16="http://schemas.microsoft.com/office/drawing/2014/main" id="{1565EF96-D39F-F240-AFF8-91F806F77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589" y="4164318"/>
            <a:ext cx="489671" cy="480687"/>
          </a:xfrm>
          <a:prstGeom prst="ellipse">
            <a:avLst/>
          </a:prstGeom>
          <a:solidFill>
            <a:schemeClr val="accent4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12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52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38" grpId="0" animBg="1"/>
          <p:bldP spid="39" grpId="0" animBg="1"/>
          <p:bldP spid="41" grpId="0" animBg="1"/>
          <p:bldP spid="44" grpId="0" animBg="1"/>
          <p:bldP spid="45" grpId="0" animBg="1"/>
          <p:bldP spid="48" grpId="0" animBg="1"/>
          <p:bldP spid="52" grpId="0"/>
          <p:bldP spid="53" grpId="0"/>
          <p:bldP spid="56" grpId="0"/>
          <p:bldP spid="57" grpId="0"/>
          <p:bldP spid="33" grpId="0" animBg="1"/>
          <p:bldP spid="36" grpId="0" animBg="1"/>
          <p:bldP spid="35" grpId="0" animBg="1"/>
          <p:bldP spid="34" grpId="0" animBg="1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52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38" grpId="0" animBg="1"/>
          <p:bldP spid="39" grpId="0" animBg="1"/>
          <p:bldP spid="41" grpId="0" animBg="1"/>
          <p:bldP spid="44" grpId="0" animBg="1"/>
          <p:bldP spid="45" grpId="0" animBg="1"/>
          <p:bldP spid="48" grpId="0" animBg="1"/>
          <p:bldP spid="52" grpId="0"/>
          <p:bldP spid="53" grpId="0"/>
          <p:bldP spid="56" grpId="0"/>
          <p:bldP spid="57" grpId="0"/>
          <p:bldP spid="33" grpId="0" animBg="1"/>
          <p:bldP spid="36" grpId="0" animBg="1"/>
          <p:bldP spid="35" grpId="0" animBg="1"/>
          <p:bldP spid="34" grpId="0" animBg="1"/>
          <p:bldP spid="23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Бизнес-модель</a:t>
            </a:r>
            <a:endParaRPr lang="en-UA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71A4CD-310A-794A-8ECE-50D538BD7646}"/>
              </a:ext>
            </a:extLst>
          </p:cNvPr>
          <p:cNvGrpSpPr/>
          <p:nvPr/>
        </p:nvGrpSpPr>
        <p:grpSpPr>
          <a:xfrm>
            <a:off x="1359687" y="1810010"/>
            <a:ext cx="1049867" cy="1049867"/>
            <a:chOff x="1016000" y="1689100"/>
            <a:chExt cx="787400" cy="7874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1B06D1-9D27-414C-BECF-B02CC58E3BDC}"/>
                </a:ext>
              </a:extLst>
            </p:cNvPr>
            <p:cNvGrpSpPr/>
            <p:nvPr/>
          </p:nvGrpSpPr>
          <p:grpSpPr>
            <a:xfrm>
              <a:off x="1016000" y="1689100"/>
              <a:ext cx="787400" cy="787400"/>
              <a:chOff x="4343400" y="1854885"/>
              <a:chExt cx="457200" cy="4572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19DD0E3-D548-E14F-B423-C017ED644577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7AB0B8D-8596-A546-9F1A-D41182FA0740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3903C33-7E4C-484D-8F83-794FC00C9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54" y="1960311"/>
              <a:ext cx="284092" cy="244978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1680980-D510-A845-B3FC-D53E82094021}"/>
              </a:ext>
            </a:extLst>
          </p:cNvPr>
          <p:cNvSpPr>
            <a:spLocks/>
          </p:cNvSpPr>
          <p:nvPr/>
        </p:nvSpPr>
        <p:spPr bwMode="auto">
          <a:xfrm>
            <a:off x="1107021" y="2847220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27608FE-8EC0-D347-97FA-58D507E9F943}"/>
              </a:ext>
            </a:extLst>
          </p:cNvPr>
          <p:cNvGrpSpPr/>
          <p:nvPr/>
        </p:nvGrpSpPr>
        <p:grpSpPr>
          <a:xfrm>
            <a:off x="3457091" y="1786603"/>
            <a:ext cx="1049867" cy="1049867"/>
            <a:chOff x="4343400" y="1854885"/>
            <a:chExt cx="457200" cy="457200"/>
          </a:xfrm>
        </p:grpSpPr>
        <p:sp>
          <p:nvSpPr>
            <p:cNvPr id="15" name="Oval 15">
              <a:extLst>
                <a:ext uri="{FF2B5EF4-FFF2-40B4-BE49-F238E27FC236}">
                  <a16:creationId xmlns:a16="http://schemas.microsoft.com/office/drawing/2014/main" id="{EAA7841C-7AA8-4243-B3BE-55D29526B254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6" name="Oval 16">
              <a:extLst>
                <a:ext uri="{FF2B5EF4-FFF2-40B4-BE49-F238E27FC236}">
                  <a16:creationId xmlns:a16="http://schemas.microsoft.com/office/drawing/2014/main" id="{85CD68A4-0C3C-824F-A6FA-AB20F163BD02}"/>
                </a:ext>
              </a:extLst>
            </p:cNvPr>
            <p:cNvSpPr/>
            <p:nvPr/>
          </p:nvSpPr>
          <p:spPr>
            <a:xfrm>
              <a:off x="4408030" y="1914855"/>
              <a:ext cx="327939" cy="32793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</p:grpSp>
      <p:sp>
        <p:nvSpPr>
          <p:cNvPr id="18" name="Freeform: Shape 18">
            <a:extLst>
              <a:ext uri="{FF2B5EF4-FFF2-40B4-BE49-F238E27FC236}">
                <a16:creationId xmlns:a16="http://schemas.microsoft.com/office/drawing/2014/main" id="{8A785149-2749-5641-A210-DDE343C720A9}"/>
              </a:ext>
            </a:extLst>
          </p:cNvPr>
          <p:cNvSpPr>
            <a:spLocks/>
          </p:cNvSpPr>
          <p:nvPr/>
        </p:nvSpPr>
        <p:spPr bwMode="auto">
          <a:xfrm>
            <a:off x="3214696" y="2836470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AE067047-17ED-0042-B3CD-4755C1B36047}"/>
              </a:ext>
            </a:extLst>
          </p:cNvPr>
          <p:cNvGrpSpPr/>
          <p:nvPr/>
        </p:nvGrpSpPr>
        <p:grpSpPr>
          <a:xfrm>
            <a:off x="5569795" y="1798548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</p:grpSp>
      <p:sp>
        <p:nvSpPr>
          <p:cNvPr id="26" name="Freeform: Shape 27">
            <a:extLst>
              <a:ext uri="{FF2B5EF4-FFF2-40B4-BE49-F238E27FC236}">
                <a16:creationId xmlns:a16="http://schemas.microsoft.com/office/drawing/2014/main" id="{F3DF0746-20EF-E149-AC81-64E68D3830A4}"/>
              </a:ext>
            </a:extLst>
          </p:cNvPr>
          <p:cNvSpPr>
            <a:spLocks/>
          </p:cNvSpPr>
          <p:nvPr/>
        </p:nvSpPr>
        <p:spPr bwMode="auto">
          <a:xfrm>
            <a:off x="5322371" y="2847220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grpSp>
        <p:nvGrpSpPr>
          <p:cNvPr id="28" name="Group 30">
            <a:extLst>
              <a:ext uri="{FF2B5EF4-FFF2-40B4-BE49-F238E27FC236}">
                <a16:creationId xmlns:a16="http://schemas.microsoft.com/office/drawing/2014/main" id="{466CEC11-56CE-2A41-9A7A-E51575734232}"/>
              </a:ext>
            </a:extLst>
          </p:cNvPr>
          <p:cNvGrpSpPr/>
          <p:nvPr/>
        </p:nvGrpSpPr>
        <p:grpSpPr>
          <a:xfrm>
            <a:off x="7682712" y="1811115"/>
            <a:ext cx="1049867" cy="1049867"/>
            <a:chOff x="5759450" y="1689100"/>
            <a:chExt cx="787400" cy="787400"/>
          </a:xfrm>
        </p:grpSpPr>
        <p:grpSp>
          <p:nvGrpSpPr>
            <p:cNvPr id="29" name="Group 31">
              <a:extLst>
                <a:ext uri="{FF2B5EF4-FFF2-40B4-BE49-F238E27FC236}">
                  <a16:creationId xmlns:a16="http://schemas.microsoft.com/office/drawing/2014/main" id="{118E5217-E072-2C4C-AD2C-3D4AB135F5CA}"/>
                </a:ext>
              </a:extLst>
            </p:cNvPr>
            <p:cNvGrpSpPr/>
            <p:nvPr/>
          </p:nvGrpSpPr>
          <p:grpSpPr>
            <a:xfrm>
              <a:off x="5759450" y="1689100"/>
              <a:ext cx="787400" cy="787400"/>
              <a:chOff x="4343400" y="1854885"/>
              <a:chExt cx="457200" cy="457200"/>
            </a:xfrm>
          </p:grpSpPr>
          <p:sp>
            <p:nvSpPr>
              <p:cNvPr id="31" name="Oval 33">
                <a:extLst>
                  <a:ext uri="{FF2B5EF4-FFF2-40B4-BE49-F238E27FC236}">
                    <a16:creationId xmlns:a16="http://schemas.microsoft.com/office/drawing/2014/main" id="{DC91552F-6EE7-7740-9AD6-26F10564EB4A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2" name="Oval 34">
                <a:extLst>
                  <a:ext uri="{FF2B5EF4-FFF2-40B4-BE49-F238E27FC236}">
                    <a16:creationId xmlns:a16="http://schemas.microsoft.com/office/drawing/2014/main" id="{61BF5840-CEC1-A445-8403-669B37DA9F6B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30" name="Freeform: Shape 32">
              <a:extLst>
                <a:ext uri="{FF2B5EF4-FFF2-40B4-BE49-F238E27FC236}">
                  <a16:creationId xmlns:a16="http://schemas.microsoft.com/office/drawing/2014/main" id="{F7424034-6CC0-4246-A1F2-C2B7CDAA9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661" y="1960311"/>
              <a:ext cx="244978" cy="244978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</p:grpSp>
      <p:sp>
        <p:nvSpPr>
          <p:cNvPr id="34" name="Freeform: Shape 36">
            <a:extLst>
              <a:ext uri="{FF2B5EF4-FFF2-40B4-BE49-F238E27FC236}">
                <a16:creationId xmlns:a16="http://schemas.microsoft.com/office/drawing/2014/main" id="{5EC93C6A-B1DE-6649-A624-2C5A85FB1264}"/>
              </a:ext>
            </a:extLst>
          </p:cNvPr>
          <p:cNvSpPr>
            <a:spLocks/>
          </p:cNvSpPr>
          <p:nvPr/>
        </p:nvSpPr>
        <p:spPr bwMode="auto">
          <a:xfrm flipH="1">
            <a:off x="7430045" y="2847220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grpSp>
        <p:nvGrpSpPr>
          <p:cNvPr id="37" name="Group 40">
            <a:extLst>
              <a:ext uri="{FF2B5EF4-FFF2-40B4-BE49-F238E27FC236}">
                <a16:creationId xmlns:a16="http://schemas.microsoft.com/office/drawing/2014/main" id="{DF529922-157C-714D-81DA-84EA4FCB762D}"/>
              </a:ext>
            </a:extLst>
          </p:cNvPr>
          <p:cNvGrpSpPr/>
          <p:nvPr/>
        </p:nvGrpSpPr>
        <p:grpSpPr>
          <a:xfrm>
            <a:off x="9786416" y="1797353"/>
            <a:ext cx="1049867" cy="1049867"/>
            <a:chOff x="4343400" y="1854885"/>
            <a:chExt cx="457200" cy="457200"/>
          </a:xfrm>
        </p:grpSpPr>
        <p:sp>
          <p:nvSpPr>
            <p:cNvPr id="39" name="Oval 42">
              <a:extLst>
                <a:ext uri="{FF2B5EF4-FFF2-40B4-BE49-F238E27FC236}">
                  <a16:creationId xmlns:a16="http://schemas.microsoft.com/office/drawing/2014/main" id="{A25B7585-9597-604D-8F24-83EE257D15C1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0" name="Oval 43">
              <a:extLst>
                <a:ext uri="{FF2B5EF4-FFF2-40B4-BE49-F238E27FC236}">
                  <a16:creationId xmlns:a16="http://schemas.microsoft.com/office/drawing/2014/main" id="{1BE87A02-F9A0-C049-8D7B-6729B8C2262E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</p:grpSp>
      <p:sp>
        <p:nvSpPr>
          <p:cNvPr id="42" name="Freeform: Shape 45">
            <a:extLst>
              <a:ext uri="{FF2B5EF4-FFF2-40B4-BE49-F238E27FC236}">
                <a16:creationId xmlns:a16="http://schemas.microsoft.com/office/drawing/2014/main" id="{D9CB586B-89BF-F04B-99E9-F07007216E6C}"/>
              </a:ext>
            </a:extLst>
          </p:cNvPr>
          <p:cNvSpPr>
            <a:spLocks/>
          </p:cNvSpPr>
          <p:nvPr/>
        </p:nvSpPr>
        <p:spPr bwMode="auto">
          <a:xfrm flipH="1">
            <a:off x="9537720" y="2847220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45" name="TextBox 49">
            <a:extLst>
              <a:ext uri="{FF2B5EF4-FFF2-40B4-BE49-F238E27FC236}">
                <a16:creationId xmlns:a16="http://schemas.microsoft.com/office/drawing/2014/main" id="{108ECC95-6066-4747-B120-A12EC72C6F10}"/>
              </a:ext>
            </a:extLst>
          </p:cNvPr>
          <p:cNvSpPr txBox="1"/>
          <p:nvPr/>
        </p:nvSpPr>
        <p:spPr>
          <a:xfrm>
            <a:off x="1021652" y="4797186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ru-RU" altLang="zh-CN" sz="2400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Исследование</a:t>
            </a:r>
            <a:endParaRPr lang="zh-CN" altLang="en-US" sz="2400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52">
            <a:extLst>
              <a:ext uri="{FF2B5EF4-FFF2-40B4-BE49-F238E27FC236}">
                <a16:creationId xmlns:a16="http://schemas.microsoft.com/office/drawing/2014/main" id="{C7F2AE0E-136B-DB49-981C-B5DAA42D8145}"/>
              </a:ext>
            </a:extLst>
          </p:cNvPr>
          <p:cNvSpPr txBox="1"/>
          <p:nvPr/>
        </p:nvSpPr>
        <p:spPr>
          <a:xfrm>
            <a:off x="3172010" y="478643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ru-RU" altLang="zh-CN" sz="2400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Продвижение</a:t>
            </a:r>
            <a:endParaRPr lang="zh-CN" altLang="en-US" sz="2400" b="1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55">
            <a:extLst>
              <a:ext uri="{FF2B5EF4-FFF2-40B4-BE49-F238E27FC236}">
                <a16:creationId xmlns:a16="http://schemas.microsoft.com/office/drawing/2014/main" id="{08524556-A9A8-D142-A96A-DAFF189696AF}"/>
              </a:ext>
            </a:extLst>
          </p:cNvPr>
          <p:cNvSpPr txBox="1"/>
          <p:nvPr/>
        </p:nvSpPr>
        <p:spPr>
          <a:xfrm>
            <a:off x="5279685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ru-RU" altLang="zh-CN" sz="2400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Экспертиза</a:t>
            </a:r>
            <a:endParaRPr lang="zh-CN" altLang="en-US" sz="2400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58">
            <a:extLst>
              <a:ext uri="{FF2B5EF4-FFF2-40B4-BE49-F238E27FC236}">
                <a16:creationId xmlns:a16="http://schemas.microsoft.com/office/drawing/2014/main" id="{6A3C9776-F048-A347-8734-ACABE80368DE}"/>
              </a:ext>
            </a:extLst>
          </p:cNvPr>
          <p:cNvSpPr txBox="1"/>
          <p:nvPr/>
        </p:nvSpPr>
        <p:spPr>
          <a:xfrm>
            <a:off x="7374765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ru-RU" altLang="zh-CN" sz="2400" b="1" dirty="0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rPr>
              <a:t>Сопровождение</a:t>
            </a:r>
            <a:endParaRPr lang="zh-CN" altLang="en-US" sz="2400" b="1" dirty="0">
              <a:solidFill>
                <a:schemeClr val="accent4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6376FAB9-E5FA-8349-B718-276D0FF70620}"/>
              </a:ext>
            </a:extLst>
          </p:cNvPr>
          <p:cNvSpPr txBox="1"/>
          <p:nvPr/>
        </p:nvSpPr>
        <p:spPr>
          <a:xfrm>
            <a:off x="9495034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ru-RU" altLang="zh-CN" sz="2400" b="1" dirty="0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Прибыль</a:t>
            </a:r>
            <a:endParaRPr lang="zh-CN" altLang="en-US" sz="2400" b="1" dirty="0">
              <a:solidFill>
                <a:schemeClr val="accent5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571067" y="6230088"/>
            <a:ext cx="901455" cy="365125"/>
          </a:xfrm>
        </p:spPr>
        <p:txBody>
          <a:bodyPr/>
          <a:lstStyle/>
          <a:p>
            <a:pPr algn="ctr"/>
            <a:fld id="{8B2AC70D-ECCF-4241-A93A-8AFA3630B14E}" type="slidenum">
              <a:rPr lang="en-UA" sz="2400" smtClean="0">
                <a:solidFill>
                  <a:schemeClr val="accent2"/>
                </a:solidFill>
                <a:latin typeface="Arial Black" panose="020B0A04020102020204" pitchFamily="34" charset="0"/>
              </a:rPr>
              <a:pPr algn="ctr"/>
              <a:t>5</a:t>
            </a:fld>
            <a:endParaRPr lang="en-UA" sz="24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Freeform 76">
            <a:extLst>
              <a:ext uri="{FF2B5EF4-FFF2-40B4-BE49-F238E27FC236}">
                <a16:creationId xmlns:a16="http://schemas.microsoft.com/office/drawing/2014/main" id="{098BB2D1-DBE2-BF42-9295-14D96AB72EC9}"/>
              </a:ext>
            </a:extLst>
          </p:cNvPr>
          <p:cNvSpPr>
            <a:spLocks/>
          </p:cNvSpPr>
          <p:nvPr/>
        </p:nvSpPr>
        <p:spPr bwMode="auto">
          <a:xfrm>
            <a:off x="5884566" y="2156351"/>
            <a:ext cx="426619" cy="413242"/>
          </a:xfrm>
          <a:custGeom>
            <a:avLst/>
            <a:gdLst/>
            <a:ahLst/>
            <a:cxnLst>
              <a:cxn ang="0">
                <a:pos x="141" y="141"/>
              </a:cxn>
              <a:cxn ang="0">
                <a:pos x="284" y="141"/>
              </a:cxn>
              <a:cxn ang="0">
                <a:pos x="284" y="141"/>
              </a:cxn>
              <a:cxn ang="0">
                <a:pos x="283" y="156"/>
              </a:cxn>
              <a:cxn ang="0">
                <a:pos x="281" y="170"/>
              </a:cxn>
              <a:cxn ang="0">
                <a:pos x="277" y="185"/>
              </a:cxn>
              <a:cxn ang="0">
                <a:pos x="274" y="197"/>
              </a:cxn>
              <a:cxn ang="0">
                <a:pos x="266" y="210"/>
              </a:cxn>
              <a:cxn ang="0">
                <a:pos x="259" y="221"/>
              </a:cxn>
              <a:cxn ang="0">
                <a:pos x="252" y="232"/>
              </a:cxn>
              <a:cxn ang="0">
                <a:pos x="243" y="243"/>
              </a:cxn>
              <a:cxn ang="0">
                <a:pos x="232" y="252"/>
              </a:cxn>
              <a:cxn ang="0">
                <a:pos x="221" y="259"/>
              </a:cxn>
              <a:cxn ang="0">
                <a:pos x="210" y="266"/>
              </a:cxn>
              <a:cxn ang="0">
                <a:pos x="197" y="273"/>
              </a:cxn>
              <a:cxn ang="0">
                <a:pos x="185" y="277"/>
              </a:cxn>
              <a:cxn ang="0">
                <a:pos x="170" y="281"/>
              </a:cxn>
              <a:cxn ang="0">
                <a:pos x="156" y="283"/>
              </a:cxn>
              <a:cxn ang="0">
                <a:pos x="141" y="284"/>
              </a:cxn>
              <a:cxn ang="0">
                <a:pos x="141" y="284"/>
              </a:cxn>
              <a:cxn ang="0">
                <a:pos x="127" y="283"/>
              </a:cxn>
              <a:cxn ang="0">
                <a:pos x="112" y="281"/>
              </a:cxn>
              <a:cxn ang="0">
                <a:pos x="100" y="277"/>
              </a:cxn>
              <a:cxn ang="0">
                <a:pos x="87" y="273"/>
              </a:cxn>
              <a:cxn ang="0">
                <a:pos x="74" y="266"/>
              </a:cxn>
              <a:cxn ang="0">
                <a:pos x="62" y="259"/>
              </a:cxn>
              <a:cxn ang="0">
                <a:pos x="51" y="252"/>
              </a:cxn>
              <a:cxn ang="0">
                <a:pos x="42" y="243"/>
              </a:cxn>
              <a:cxn ang="0">
                <a:pos x="33" y="232"/>
              </a:cxn>
              <a:cxn ang="0">
                <a:pos x="23" y="221"/>
              </a:cxn>
              <a:cxn ang="0">
                <a:pos x="16" y="210"/>
              </a:cxn>
              <a:cxn ang="0">
                <a:pos x="11" y="197"/>
              </a:cxn>
              <a:cxn ang="0">
                <a:pos x="5" y="185"/>
              </a:cxn>
              <a:cxn ang="0">
                <a:pos x="2" y="170"/>
              </a:cxn>
              <a:cxn ang="0">
                <a:pos x="0" y="156"/>
              </a:cxn>
              <a:cxn ang="0">
                <a:pos x="0" y="141"/>
              </a:cxn>
              <a:cxn ang="0">
                <a:pos x="0" y="141"/>
              </a:cxn>
              <a:cxn ang="0">
                <a:pos x="0" y="127"/>
              </a:cxn>
              <a:cxn ang="0">
                <a:pos x="2" y="114"/>
              </a:cxn>
              <a:cxn ang="0">
                <a:pos x="5" y="99"/>
              </a:cxn>
              <a:cxn ang="0">
                <a:pos x="11" y="87"/>
              </a:cxn>
              <a:cxn ang="0">
                <a:pos x="16" y="74"/>
              </a:cxn>
              <a:cxn ang="0">
                <a:pos x="23" y="63"/>
              </a:cxn>
              <a:cxn ang="0">
                <a:pos x="33" y="52"/>
              </a:cxn>
              <a:cxn ang="0">
                <a:pos x="42" y="41"/>
              </a:cxn>
              <a:cxn ang="0">
                <a:pos x="51" y="32"/>
              </a:cxn>
              <a:cxn ang="0">
                <a:pos x="62" y="23"/>
              </a:cxn>
              <a:cxn ang="0">
                <a:pos x="74" y="16"/>
              </a:cxn>
              <a:cxn ang="0">
                <a:pos x="87" y="11"/>
              </a:cxn>
              <a:cxn ang="0">
                <a:pos x="100" y="7"/>
              </a:cxn>
              <a:cxn ang="0">
                <a:pos x="112" y="3"/>
              </a:cxn>
              <a:cxn ang="0">
                <a:pos x="127" y="0"/>
              </a:cxn>
              <a:cxn ang="0">
                <a:pos x="141" y="0"/>
              </a:cxn>
              <a:cxn ang="0">
                <a:pos x="141" y="141"/>
              </a:cxn>
            </a:cxnLst>
            <a:rect l="0" t="0" r="r" b="b"/>
            <a:pathLst>
              <a:path w="284" h="284">
                <a:moveTo>
                  <a:pt x="141" y="141"/>
                </a:moveTo>
                <a:lnTo>
                  <a:pt x="284" y="141"/>
                </a:lnTo>
                <a:lnTo>
                  <a:pt x="284" y="141"/>
                </a:lnTo>
                <a:lnTo>
                  <a:pt x="283" y="156"/>
                </a:lnTo>
                <a:lnTo>
                  <a:pt x="281" y="170"/>
                </a:lnTo>
                <a:lnTo>
                  <a:pt x="277" y="185"/>
                </a:lnTo>
                <a:lnTo>
                  <a:pt x="274" y="197"/>
                </a:lnTo>
                <a:lnTo>
                  <a:pt x="266" y="210"/>
                </a:lnTo>
                <a:lnTo>
                  <a:pt x="259" y="221"/>
                </a:lnTo>
                <a:lnTo>
                  <a:pt x="252" y="232"/>
                </a:lnTo>
                <a:lnTo>
                  <a:pt x="243" y="243"/>
                </a:lnTo>
                <a:lnTo>
                  <a:pt x="232" y="252"/>
                </a:lnTo>
                <a:lnTo>
                  <a:pt x="221" y="259"/>
                </a:lnTo>
                <a:lnTo>
                  <a:pt x="210" y="266"/>
                </a:lnTo>
                <a:lnTo>
                  <a:pt x="197" y="273"/>
                </a:lnTo>
                <a:lnTo>
                  <a:pt x="185" y="277"/>
                </a:lnTo>
                <a:lnTo>
                  <a:pt x="170" y="281"/>
                </a:lnTo>
                <a:lnTo>
                  <a:pt x="156" y="283"/>
                </a:lnTo>
                <a:lnTo>
                  <a:pt x="141" y="284"/>
                </a:lnTo>
                <a:lnTo>
                  <a:pt x="141" y="284"/>
                </a:lnTo>
                <a:lnTo>
                  <a:pt x="127" y="283"/>
                </a:lnTo>
                <a:lnTo>
                  <a:pt x="112" y="281"/>
                </a:lnTo>
                <a:lnTo>
                  <a:pt x="100" y="277"/>
                </a:lnTo>
                <a:lnTo>
                  <a:pt x="87" y="273"/>
                </a:lnTo>
                <a:lnTo>
                  <a:pt x="74" y="266"/>
                </a:lnTo>
                <a:lnTo>
                  <a:pt x="62" y="259"/>
                </a:lnTo>
                <a:lnTo>
                  <a:pt x="51" y="252"/>
                </a:lnTo>
                <a:lnTo>
                  <a:pt x="42" y="243"/>
                </a:lnTo>
                <a:lnTo>
                  <a:pt x="33" y="232"/>
                </a:lnTo>
                <a:lnTo>
                  <a:pt x="23" y="221"/>
                </a:lnTo>
                <a:lnTo>
                  <a:pt x="16" y="210"/>
                </a:lnTo>
                <a:lnTo>
                  <a:pt x="11" y="197"/>
                </a:lnTo>
                <a:lnTo>
                  <a:pt x="5" y="185"/>
                </a:lnTo>
                <a:lnTo>
                  <a:pt x="2" y="170"/>
                </a:lnTo>
                <a:lnTo>
                  <a:pt x="0" y="156"/>
                </a:lnTo>
                <a:lnTo>
                  <a:pt x="0" y="141"/>
                </a:lnTo>
                <a:lnTo>
                  <a:pt x="0" y="141"/>
                </a:lnTo>
                <a:lnTo>
                  <a:pt x="0" y="127"/>
                </a:lnTo>
                <a:lnTo>
                  <a:pt x="2" y="114"/>
                </a:lnTo>
                <a:lnTo>
                  <a:pt x="5" y="99"/>
                </a:lnTo>
                <a:lnTo>
                  <a:pt x="11" y="87"/>
                </a:lnTo>
                <a:lnTo>
                  <a:pt x="16" y="74"/>
                </a:lnTo>
                <a:lnTo>
                  <a:pt x="23" y="63"/>
                </a:lnTo>
                <a:lnTo>
                  <a:pt x="33" y="52"/>
                </a:lnTo>
                <a:lnTo>
                  <a:pt x="42" y="41"/>
                </a:lnTo>
                <a:lnTo>
                  <a:pt x="51" y="32"/>
                </a:lnTo>
                <a:lnTo>
                  <a:pt x="62" y="23"/>
                </a:lnTo>
                <a:lnTo>
                  <a:pt x="74" y="16"/>
                </a:lnTo>
                <a:lnTo>
                  <a:pt x="87" y="11"/>
                </a:lnTo>
                <a:lnTo>
                  <a:pt x="100" y="7"/>
                </a:lnTo>
                <a:lnTo>
                  <a:pt x="112" y="3"/>
                </a:lnTo>
                <a:lnTo>
                  <a:pt x="127" y="0"/>
                </a:lnTo>
                <a:lnTo>
                  <a:pt x="141" y="0"/>
                </a:lnTo>
                <a:lnTo>
                  <a:pt x="141" y="1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61" name="Freeform 77">
            <a:extLst>
              <a:ext uri="{FF2B5EF4-FFF2-40B4-BE49-F238E27FC236}">
                <a16:creationId xmlns:a16="http://schemas.microsoft.com/office/drawing/2014/main" id="{013AAB2F-CEC4-264C-AC9E-F58F5183C3E5}"/>
              </a:ext>
            </a:extLst>
          </p:cNvPr>
          <p:cNvSpPr>
            <a:spLocks/>
          </p:cNvSpPr>
          <p:nvPr/>
        </p:nvSpPr>
        <p:spPr bwMode="auto">
          <a:xfrm>
            <a:off x="6161850" y="2124273"/>
            <a:ext cx="170624" cy="173913"/>
          </a:xfrm>
          <a:custGeom>
            <a:avLst/>
            <a:gdLst/>
            <a:ahLst/>
            <a:cxnLst>
              <a:cxn ang="0">
                <a:pos x="0" y="142"/>
              </a:cxn>
              <a:cxn ang="0">
                <a:pos x="141" y="142"/>
              </a:cxn>
              <a:cxn ang="0">
                <a:pos x="141" y="142"/>
              </a:cxn>
              <a:cxn ang="0">
                <a:pos x="141" y="127"/>
              </a:cxn>
              <a:cxn ang="0">
                <a:pos x="139" y="113"/>
              </a:cxn>
              <a:cxn ang="0">
                <a:pos x="136" y="100"/>
              </a:cxn>
              <a:cxn ang="0">
                <a:pos x="130" y="87"/>
              </a:cxn>
              <a:cxn ang="0">
                <a:pos x="125" y="74"/>
              </a:cxn>
              <a:cxn ang="0">
                <a:pos x="118" y="62"/>
              </a:cxn>
              <a:cxn ang="0">
                <a:pos x="109" y="51"/>
              </a:cxn>
              <a:cxn ang="0">
                <a:pos x="100" y="42"/>
              </a:cxn>
              <a:cxn ang="0">
                <a:pos x="91" y="33"/>
              </a:cxn>
              <a:cxn ang="0">
                <a:pos x="80" y="24"/>
              </a:cxn>
              <a:cxn ang="0">
                <a:pos x="67" y="16"/>
              </a:cxn>
              <a:cxn ang="0">
                <a:pos x="54" y="11"/>
              </a:cxn>
              <a:cxn ang="0">
                <a:pos x="42" y="6"/>
              </a:cxn>
              <a:cxn ang="0">
                <a:pos x="29" y="2"/>
              </a:cxn>
              <a:cxn ang="0">
                <a:pos x="14" y="0"/>
              </a:cxn>
              <a:cxn ang="0">
                <a:pos x="0" y="0"/>
              </a:cxn>
              <a:cxn ang="0">
                <a:pos x="0" y="142"/>
              </a:cxn>
            </a:cxnLst>
            <a:rect l="0" t="0" r="r" b="b"/>
            <a:pathLst>
              <a:path w="141" h="142">
                <a:moveTo>
                  <a:pt x="0" y="142"/>
                </a:moveTo>
                <a:lnTo>
                  <a:pt x="141" y="142"/>
                </a:lnTo>
                <a:lnTo>
                  <a:pt x="141" y="142"/>
                </a:lnTo>
                <a:lnTo>
                  <a:pt x="141" y="127"/>
                </a:lnTo>
                <a:lnTo>
                  <a:pt x="139" y="113"/>
                </a:lnTo>
                <a:lnTo>
                  <a:pt x="136" y="100"/>
                </a:lnTo>
                <a:lnTo>
                  <a:pt x="130" y="87"/>
                </a:lnTo>
                <a:lnTo>
                  <a:pt x="125" y="74"/>
                </a:lnTo>
                <a:lnTo>
                  <a:pt x="118" y="62"/>
                </a:lnTo>
                <a:lnTo>
                  <a:pt x="109" y="51"/>
                </a:lnTo>
                <a:lnTo>
                  <a:pt x="100" y="42"/>
                </a:lnTo>
                <a:lnTo>
                  <a:pt x="91" y="33"/>
                </a:lnTo>
                <a:lnTo>
                  <a:pt x="80" y="24"/>
                </a:lnTo>
                <a:lnTo>
                  <a:pt x="67" y="16"/>
                </a:lnTo>
                <a:lnTo>
                  <a:pt x="54" y="11"/>
                </a:lnTo>
                <a:lnTo>
                  <a:pt x="42" y="6"/>
                </a:lnTo>
                <a:lnTo>
                  <a:pt x="29" y="2"/>
                </a:lnTo>
                <a:lnTo>
                  <a:pt x="14" y="0"/>
                </a:lnTo>
                <a:lnTo>
                  <a:pt x="0" y="0"/>
                </a:lnTo>
                <a:lnTo>
                  <a:pt x="0" y="14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62" name="Freeform 68">
            <a:extLst>
              <a:ext uri="{FF2B5EF4-FFF2-40B4-BE49-F238E27FC236}">
                <a16:creationId xmlns:a16="http://schemas.microsoft.com/office/drawing/2014/main" id="{8FE30201-3FB7-B042-ACC2-2F0B905379E0}"/>
              </a:ext>
            </a:extLst>
          </p:cNvPr>
          <p:cNvSpPr>
            <a:spLocks noEditPoints="1"/>
          </p:cNvSpPr>
          <p:nvPr/>
        </p:nvSpPr>
        <p:spPr bwMode="auto">
          <a:xfrm>
            <a:off x="3822628" y="2088000"/>
            <a:ext cx="306081" cy="355488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63" name="Freeform 97">
            <a:extLst>
              <a:ext uri="{FF2B5EF4-FFF2-40B4-BE49-F238E27FC236}">
                <a16:creationId xmlns:a16="http://schemas.microsoft.com/office/drawing/2014/main" id="{97BFFAC2-6223-2D49-8CDA-1492843D3AB1}"/>
              </a:ext>
            </a:extLst>
          </p:cNvPr>
          <p:cNvSpPr>
            <a:spLocks noEditPoints="1"/>
          </p:cNvSpPr>
          <p:nvPr/>
        </p:nvSpPr>
        <p:spPr bwMode="auto">
          <a:xfrm>
            <a:off x="10080752" y="2182109"/>
            <a:ext cx="461192" cy="140177"/>
          </a:xfrm>
          <a:custGeom>
            <a:avLst/>
            <a:gdLst/>
            <a:ahLst/>
            <a:cxnLst>
              <a:cxn ang="0">
                <a:pos x="334" y="42"/>
              </a:cxn>
              <a:cxn ang="0">
                <a:pos x="225" y="42"/>
              </a:cxn>
              <a:cxn ang="0">
                <a:pos x="225" y="42"/>
              </a:cxn>
              <a:cxn ang="0">
                <a:pos x="225" y="5"/>
              </a:cxn>
              <a:cxn ang="0">
                <a:pos x="225" y="5"/>
              </a:cxn>
              <a:cxn ang="0">
                <a:pos x="225" y="2"/>
              </a:cxn>
              <a:cxn ang="0">
                <a:pos x="223" y="0"/>
              </a:cxn>
              <a:cxn ang="0">
                <a:pos x="222" y="0"/>
              </a:cxn>
              <a:cxn ang="0">
                <a:pos x="120" y="0"/>
              </a:cxn>
              <a:cxn ang="0">
                <a:pos x="120" y="0"/>
              </a:cxn>
              <a:cxn ang="0">
                <a:pos x="118" y="2"/>
              </a:cxn>
              <a:cxn ang="0">
                <a:pos x="116" y="4"/>
              </a:cxn>
              <a:cxn ang="0">
                <a:pos x="115" y="5"/>
              </a:cxn>
              <a:cxn ang="0">
                <a:pos x="115" y="5"/>
              </a:cxn>
              <a:cxn ang="0">
                <a:pos x="115" y="42"/>
              </a:cxn>
              <a:cxn ang="0">
                <a:pos x="17" y="42"/>
              </a:cxn>
              <a:cxn ang="0">
                <a:pos x="17" y="42"/>
              </a:cxn>
              <a:cxn ang="0">
                <a:pos x="9" y="42"/>
              </a:cxn>
              <a:cxn ang="0">
                <a:pos x="4" y="45"/>
              </a:cxn>
              <a:cxn ang="0">
                <a:pos x="2" y="51"/>
              </a:cxn>
              <a:cxn ang="0">
                <a:pos x="0" y="58"/>
              </a:cxn>
              <a:cxn ang="0">
                <a:pos x="0" y="130"/>
              </a:cxn>
              <a:cxn ang="0">
                <a:pos x="350" y="130"/>
              </a:cxn>
              <a:cxn ang="0">
                <a:pos x="350" y="58"/>
              </a:cxn>
              <a:cxn ang="0">
                <a:pos x="350" y="58"/>
              </a:cxn>
              <a:cxn ang="0">
                <a:pos x="350" y="51"/>
              </a:cxn>
              <a:cxn ang="0">
                <a:pos x="347" y="45"/>
              </a:cxn>
              <a:cxn ang="0">
                <a:pos x="341" y="42"/>
              </a:cxn>
              <a:cxn ang="0">
                <a:pos x="334" y="42"/>
              </a:cxn>
              <a:cxn ang="0">
                <a:pos x="334" y="42"/>
              </a:cxn>
              <a:cxn ang="0">
                <a:pos x="133" y="42"/>
              </a:cxn>
              <a:cxn ang="0">
                <a:pos x="133" y="13"/>
              </a:cxn>
              <a:cxn ang="0">
                <a:pos x="209" y="13"/>
              </a:cxn>
              <a:cxn ang="0">
                <a:pos x="209" y="42"/>
              </a:cxn>
              <a:cxn ang="0">
                <a:pos x="133" y="42"/>
              </a:cxn>
            </a:cxnLst>
            <a:rect l="0" t="0" r="r" b="b"/>
            <a:pathLst>
              <a:path w="350" h="130">
                <a:moveTo>
                  <a:pt x="334" y="42"/>
                </a:moveTo>
                <a:lnTo>
                  <a:pt x="225" y="42"/>
                </a:lnTo>
                <a:lnTo>
                  <a:pt x="225" y="42"/>
                </a:lnTo>
                <a:lnTo>
                  <a:pt x="225" y="5"/>
                </a:lnTo>
                <a:lnTo>
                  <a:pt x="225" y="5"/>
                </a:lnTo>
                <a:lnTo>
                  <a:pt x="225" y="2"/>
                </a:lnTo>
                <a:lnTo>
                  <a:pt x="223" y="0"/>
                </a:lnTo>
                <a:lnTo>
                  <a:pt x="222" y="0"/>
                </a:lnTo>
                <a:lnTo>
                  <a:pt x="120" y="0"/>
                </a:lnTo>
                <a:lnTo>
                  <a:pt x="120" y="0"/>
                </a:lnTo>
                <a:lnTo>
                  <a:pt x="118" y="2"/>
                </a:lnTo>
                <a:lnTo>
                  <a:pt x="116" y="4"/>
                </a:lnTo>
                <a:lnTo>
                  <a:pt x="115" y="5"/>
                </a:lnTo>
                <a:lnTo>
                  <a:pt x="115" y="5"/>
                </a:lnTo>
                <a:lnTo>
                  <a:pt x="115" y="42"/>
                </a:lnTo>
                <a:lnTo>
                  <a:pt x="17" y="42"/>
                </a:lnTo>
                <a:lnTo>
                  <a:pt x="17" y="42"/>
                </a:lnTo>
                <a:lnTo>
                  <a:pt x="9" y="42"/>
                </a:lnTo>
                <a:lnTo>
                  <a:pt x="4" y="45"/>
                </a:lnTo>
                <a:lnTo>
                  <a:pt x="2" y="51"/>
                </a:lnTo>
                <a:lnTo>
                  <a:pt x="0" y="58"/>
                </a:lnTo>
                <a:lnTo>
                  <a:pt x="0" y="130"/>
                </a:lnTo>
                <a:lnTo>
                  <a:pt x="350" y="130"/>
                </a:lnTo>
                <a:lnTo>
                  <a:pt x="350" y="58"/>
                </a:lnTo>
                <a:lnTo>
                  <a:pt x="350" y="58"/>
                </a:lnTo>
                <a:lnTo>
                  <a:pt x="350" y="51"/>
                </a:lnTo>
                <a:lnTo>
                  <a:pt x="347" y="45"/>
                </a:lnTo>
                <a:lnTo>
                  <a:pt x="341" y="42"/>
                </a:lnTo>
                <a:lnTo>
                  <a:pt x="334" y="42"/>
                </a:lnTo>
                <a:lnTo>
                  <a:pt x="334" y="42"/>
                </a:lnTo>
                <a:close/>
                <a:moveTo>
                  <a:pt x="133" y="42"/>
                </a:moveTo>
                <a:lnTo>
                  <a:pt x="133" y="13"/>
                </a:lnTo>
                <a:lnTo>
                  <a:pt x="209" y="13"/>
                </a:lnTo>
                <a:lnTo>
                  <a:pt x="209" y="42"/>
                </a:lnTo>
                <a:lnTo>
                  <a:pt x="133" y="4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64" name="Freeform 96">
            <a:extLst>
              <a:ext uri="{FF2B5EF4-FFF2-40B4-BE49-F238E27FC236}">
                <a16:creationId xmlns:a16="http://schemas.microsoft.com/office/drawing/2014/main" id="{2AD4508F-9B72-F04D-BD42-87FF78945C3B}"/>
              </a:ext>
            </a:extLst>
          </p:cNvPr>
          <p:cNvSpPr>
            <a:spLocks/>
          </p:cNvSpPr>
          <p:nvPr/>
        </p:nvSpPr>
        <p:spPr bwMode="auto">
          <a:xfrm>
            <a:off x="10080752" y="2348538"/>
            <a:ext cx="461192" cy="134503"/>
          </a:xfrm>
          <a:custGeom>
            <a:avLst/>
            <a:gdLst/>
            <a:ahLst/>
            <a:cxnLst>
              <a:cxn ang="0">
                <a:pos x="211" y="31"/>
              </a:cxn>
              <a:cxn ang="0">
                <a:pos x="140" y="31"/>
              </a:cxn>
              <a:cxn ang="0">
                <a:pos x="140" y="0"/>
              </a:cxn>
              <a:cxn ang="0">
                <a:pos x="0" y="0"/>
              </a:cxn>
              <a:cxn ang="0">
                <a:pos x="0" y="96"/>
              </a:cxn>
              <a:cxn ang="0">
                <a:pos x="0" y="96"/>
              </a:cxn>
              <a:cxn ang="0">
                <a:pos x="2" y="102"/>
              </a:cxn>
              <a:cxn ang="0">
                <a:pos x="4" y="107"/>
              </a:cxn>
              <a:cxn ang="0">
                <a:pos x="9" y="111"/>
              </a:cxn>
              <a:cxn ang="0">
                <a:pos x="17" y="112"/>
              </a:cxn>
              <a:cxn ang="0">
                <a:pos x="334" y="112"/>
              </a:cxn>
              <a:cxn ang="0">
                <a:pos x="334" y="112"/>
              </a:cxn>
              <a:cxn ang="0">
                <a:pos x="341" y="111"/>
              </a:cxn>
              <a:cxn ang="0">
                <a:pos x="347" y="107"/>
              </a:cxn>
              <a:cxn ang="0">
                <a:pos x="350" y="102"/>
              </a:cxn>
              <a:cxn ang="0">
                <a:pos x="350" y="96"/>
              </a:cxn>
              <a:cxn ang="0">
                <a:pos x="350" y="0"/>
              </a:cxn>
              <a:cxn ang="0">
                <a:pos x="211" y="0"/>
              </a:cxn>
              <a:cxn ang="0">
                <a:pos x="211" y="31"/>
              </a:cxn>
            </a:cxnLst>
            <a:rect l="0" t="0" r="r" b="b"/>
            <a:pathLst>
              <a:path w="350" h="112">
                <a:moveTo>
                  <a:pt x="211" y="31"/>
                </a:moveTo>
                <a:lnTo>
                  <a:pt x="140" y="31"/>
                </a:lnTo>
                <a:lnTo>
                  <a:pt x="140" y="0"/>
                </a:lnTo>
                <a:lnTo>
                  <a:pt x="0" y="0"/>
                </a:lnTo>
                <a:lnTo>
                  <a:pt x="0" y="96"/>
                </a:lnTo>
                <a:lnTo>
                  <a:pt x="0" y="96"/>
                </a:lnTo>
                <a:lnTo>
                  <a:pt x="2" y="102"/>
                </a:lnTo>
                <a:lnTo>
                  <a:pt x="4" y="107"/>
                </a:lnTo>
                <a:lnTo>
                  <a:pt x="9" y="111"/>
                </a:lnTo>
                <a:lnTo>
                  <a:pt x="17" y="112"/>
                </a:lnTo>
                <a:lnTo>
                  <a:pt x="334" y="112"/>
                </a:lnTo>
                <a:lnTo>
                  <a:pt x="334" y="112"/>
                </a:lnTo>
                <a:lnTo>
                  <a:pt x="341" y="111"/>
                </a:lnTo>
                <a:lnTo>
                  <a:pt x="347" y="107"/>
                </a:lnTo>
                <a:lnTo>
                  <a:pt x="350" y="102"/>
                </a:lnTo>
                <a:lnTo>
                  <a:pt x="350" y="96"/>
                </a:lnTo>
                <a:lnTo>
                  <a:pt x="350" y="0"/>
                </a:lnTo>
                <a:lnTo>
                  <a:pt x="211" y="0"/>
                </a:lnTo>
                <a:lnTo>
                  <a:pt x="211" y="3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341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Основные конкуренты</a:t>
            </a:r>
            <a:endParaRPr lang="en-UA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63" name="组合 43">
            <a:extLst>
              <a:ext uri="{FF2B5EF4-FFF2-40B4-BE49-F238E27FC236}">
                <a16:creationId xmlns:a16="http://schemas.microsoft.com/office/drawing/2014/main" id="{B29E5567-C76F-3C45-8557-7FFE041FE30F}"/>
              </a:ext>
            </a:extLst>
          </p:cNvPr>
          <p:cNvGrpSpPr/>
          <p:nvPr/>
        </p:nvGrpSpPr>
        <p:grpSpPr>
          <a:xfrm>
            <a:off x="4679824" y="2313816"/>
            <a:ext cx="3329201" cy="3327668"/>
            <a:chOff x="3347856" y="1888809"/>
            <a:chExt cx="2663825" cy="2662237"/>
          </a:xfrm>
          <a:solidFill>
            <a:schemeClr val="bg1">
              <a:lumMod val="95000"/>
            </a:schemeClr>
          </a:solidFill>
        </p:grpSpPr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81FDF239-07A1-0149-8D22-FD607EDC3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856" y="1888809"/>
              <a:ext cx="2663825" cy="2662237"/>
            </a:xfrm>
            <a:custGeom>
              <a:avLst/>
              <a:gdLst>
                <a:gd name="T0" fmla="*/ 0 w 986"/>
                <a:gd name="T1" fmla="*/ 817 h 986"/>
                <a:gd name="T2" fmla="*/ 75 w 986"/>
                <a:gd name="T3" fmla="*/ 741 h 986"/>
                <a:gd name="T4" fmla="*/ 741 w 986"/>
                <a:gd name="T5" fmla="*/ 741 h 986"/>
                <a:gd name="T6" fmla="*/ 741 w 986"/>
                <a:gd name="T7" fmla="*/ 75 h 986"/>
                <a:gd name="T8" fmla="*/ 817 w 986"/>
                <a:gd name="T9" fmla="*/ 0 h 986"/>
                <a:gd name="T10" fmla="*/ 986 w 986"/>
                <a:gd name="T11" fmla="*/ 408 h 986"/>
                <a:gd name="T12" fmla="*/ 817 w 986"/>
                <a:gd name="T13" fmla="*/ 817 h 986"/>
                <a:gd name="T14" fmla="*/ 408 w 986"/>
                <a:gd name="T15" fmla="*/ 986 h 986"/>
                <a:gd name="T16" fmla="*/ 0 w 986"/>
                <a:gd name="T17" fmla="*/ 81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" h="986">
                  <a:moveTo>
                    <a:pt x="0" y="817"/>
                  </a:moveTo>
                  <a:cubicBezTo>
                    <a:pt x="75" y="741"/>
                    <a:pt x="75" y="741"/>
                    <a:pt x="75" y="741"/>
                  </a:cubicBezTo>
                  <a:cubicBezTo>
                    <a:pt x="259" y="925"/>
                    <a:pt x="558" y="925"/>
                    <a:pt x="741" y="741"/>
                  </a:cubicBezTo>
                  <a:cubicBezTo>
                    <a:pt x="925" y="558"/>
                    <a:pt x="925" y="259"/>
                    <a:pt x="741" y="75"/>
                  </a:cubicBezTo>
                  <a:cubicBezTo>
                    <a:pt x="817" y="0"/>
                    <a:pt x="817" y="0"/>
                    <a:pt x="817" y="0"/>
                  </a:cubicBezTo>
                  <a:cubicBezTo>
                    <a:pt x="926" y="109"/>
                    <a:pt x="986" y="254"/>
                    <a:pt x="986" y="408"/>
                  </a:cubicBezTo>
                  <a:cubicBezTo>
                    <a:pt x="986" y="563"/>
                    <a:pt x="926" y="708"/>
                    <a:pt x="817" y="817"/>
                  </a:cubicBezTo>
                  <a:cubicBezTo>
                    <a:pt x="708" y="926"/>
                    <a:pt x="563" y="986"/>
                    <a:pt x="408" y="986"/>
                  </a:cubicBezTo>
                  <a:cubicBezTo>
                    <a:pt x="254" y="986"/>
                    <a:pt x="109" y="926"/>
                    <a:pt x="0" y="8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5" name="TextBox 144">
              <a:extLst>
                <a:ext uri="{FF2B5EF4-FFF2-40B4-BE49-F238E27FC236}">
                  <a16:creationId xmlns:a16="http://schemas.microsoft.com/office/drawing/2014/main" id="{5E8D21F1-AD54-5249-BC42-0D5BA840E086}"/>
                </a:ext>
              </a:extLst>
            </p:cNvPr>
            <p:cNvSpPr txBox="1"/>
            <p:nvPr/>
          </p:nvSpPr>
          <p:spPr>
            <a:xfrm>
              <a:off x="5215273" y="3837624"/>
              <a:ext cx="311934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A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6" name="组合 46">
            <a:extLst>
              <a:ext uri="{FF2B5EF4-FFF2-40B4-BE49-F238E27FC236}">
                <a16:creationId xmlns:a16="http://schemas.microsoft.com/office/drawing/2014/main" id="{D47FDB68-2CCD-1C46-ACE8-73DAC7CC274B}"/>
              </a:ext>
            </a:extLst>
          </p:cNvPr>
          <p:cNvGrpSpPr/>
          <p:nvPr/>
        </p:nvGrpSpPr>
        <p:grpSpPr>
          <a:xfrm>
            <a:off x="4360392" y="1982444"/>
            <a:ext cx="2747881" cy="2748252"/>
            <a:chOff x="3092268" y="1623697"/>
            <a:chExt cx="2198688" cy="2198687"/>
          </a:xfrm>
          <a:solidFill>
            <a:schemeClr val="bg1">
              <a:lumMod val="95000"/>
            </a:schemeClr>
          </a:solidFill>
        </p:grpSpPr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636CBEF0-F258-B746-9A2B-D1BEC9B8A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268" y="1623697"/>
              <a:ext cx="2198688" cy="2198687"/>
            </a:xfrm>
            <a:custGeom>
              <a:avLst/>
              <a:gdLst>
                <a:gd name="T0" fmla="*/ 174 w 814"/>
                <a:gd name="T1" fmla="*/ 814 h 814"/>
                <a:gd name="T2" fmla="*/ 179 w 814"/>
                <a:gd name="T3" fmla="*/ 179 h 814"/>
                <a:gd name="T4" fmla="*/ 814 w 814"/>
                <a:gd name="T5" fmla="*/ 174 h 814"/>
                <a:gd name="T6" fmla="*/ 739 w 814"/>
                <a:gd name="T7" fmla="*/ 249 h 814"/>
                <a:gd name="T8" fmla="*/ 255 w 814"/>
                <a:gd name="T9" fmla="*/ 255 h 814"/>
                <a:gd name="T10" fmla="*/ 250 w 814"/>
                <a:gd name="T11" fmla="*/ 738 h 814"/>
                <a:gd name="T12" fmla="*/ 174 w 814"/>
                <a:gd name="T13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4" h="814">
                  <a:moveTo>
                    <a:pt x="174" y="814"/>
                  </a:moveTo>
                  <a:cubicBezTo>
                    <a:pt x="0" y="640"/>
                    <a:pt x="3" y="355"/>
                    <a:pt x="179" y="179"/>
                  </a:cubicBezTo>
                  <a:cubicBezTo>
                    <a:pt x="356" y="2"/>
                    <a:pt x="641" y="0"/>
                    <a:pt x="814" y="174"/>
                  </a:cubicBezTo>
                  <a:cubicBezTo>
                    <a:pt x="739" y="249"/>
                    <a:pt x="739" y="249"/>
                    <a:pt x="739" y="249"/>
                  </a:cubicBezTo>
                  <a:cubicBezTo>
                    <a:pt x="607" y="117"/>
                    <a:pt x="390" y="120"/>
                    <a:pt x="255" y="255"/>
                  </a:cubicBezTo>
                  <a:cubicBezTo>
                    <a:pt x="120" y="389"/>
                    <a:pt x="118" y="606"/>
                    <a:pt x="250" y="738"/>
                  </a:cubicBezTo>
                  <a:lnTo>
                    <a:pt x="174" y="8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8" name="TextBox 152">
              <a:extLst>
                <a:ext uri="{FF2B5EF4-FFF2-40B4-BE49-F238E27FC236}">
                  <a16:creationId xmlns:a16="http://schemas.microsoft.com/office/drawing/2014/main" id="{77C7F141-8A3E-3A49-BB3B-C1AE4189C964}"/>
                </a:ext>
              </a:extLst>
            </p:cNvPr>
            <p:cNvSpPr txBox="1"/>
            <p:nvPr/>
          </p:nvSpPr>
          <p:spPr>
            <a:xfrm>
              <a:off x="3808197" y="1809956"/>
              <a:ext cx="327326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D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9" name="组合 49">
            <a:extLst>
              <a:ext uri="{FF2B5EF4-FFF2-40B4-BE49-F238E27FC236}">
                <a16:creationId xmlns:a16="http://schemas.microsoft.com/office/drawing/2014/main" id="{6295011B-D86F-7246-9606-05CFAC330370}"/>
              </a:ext>
            </a:extLst>
          </p:cNvPr>
          <p:cNvGrpSpPr/>
          <p:nvPr/>
        </p:nvGrpSpPr>
        <p:grpSpPr>
          <a:xfrm>
            <a:off x="5165907" y="2790051"/>
            <a:ext cx="1414613" cy="1414803"/>
            <a:chOff x="3736793" y="2269809"/>
            <a:chExt cx="1131888" cy="1131887"/>
          </a:xfrm>
          <a:solidFill>
            <a:schemeClr val="bg1">
              <a:lumMod val="95000"/>
            </a:schemeClr>
          </a:solidFill>
        </p:grpSpPr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60DDDB96-D0E4-784E-BA45-7297C52B3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793" y="2269809"/>
              <a:ext cx="1131888" cy="1131887"/>
            </a:xfrm>
            <a:custGeom>
              <a:avLst/>
              <a:gdLst>
                <a:gd name="T0" fmla="*/ 91 w 419"/>
                <a:gd name="T1" fmla="*/ 419 h 419"/>
                <a:gd name="T2" fmla="*/ 91 w 419"/>
                <a:gd name="T3" fmla="*/ 91 h 419"/>
                <a:gd name="T4" fmla="*/ 419 w 419"/>
                <a:gd name="T5" fmla="*/ 91 h 419"/>
                <a:gd name="T6" fmla="*/ 344 w 419"/>
                <a:gd name="T7" fmla="*/ 166 h 419"/>
                <a:gd name="T8" fmla="*/ 167 w 419"/>
                <a:gd name="T9" fmla="*/ 166 h 419"/>
                <a:gd name="T10" fmla="*/ 167 w 419"/>
                <a:gd name="T11" fmla="*/ 343 h 419"/>
                <a:gd name="T12" fmla="*/ 91 w 419"/>
                <a:gd name="T13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9" h="419">
                  <a:moveTo>
                    <a:pt x="91" y="419"/>
                  </a:moveTo>
                  <a:cubicBezTo>
                    <a:pt x="0" y="329"/>
                    <a:pt x="0" y="181"/>
                    <a:pt x="91" y="91"/>
                  </a:cubicBezTo>
                  <a:cubicBezTo>
                    <a:pt x="181" y="0"/>
                    <a:pt x="329" y="0"/>
                    <a:pt x="419" y="91"/>
                  </a:cubicBezTo>
                  <a:cubicBezTo>
                    <a:pt x="344" y="166"/>
                    <a:pt x="344" y="166"/>
                    <a:pt x="344" y="166"/>
                  </a:cubicBezTo>
                  <a:cubicBezTo>
                    <a:pt x="295" y="117"/>
                    <a:pt x="215" y="117"/>
                    <a:pt x="167" y="166"/>
                  </a:cubicBezTo>
                  <a:cubicBezTo>
                    <a:pt x="118" y="215"/>
                    <a:pt x="118" y="295"/>
                    <a:pt x="167" y="343"/>
                  </a:cubicBezTo>
                  <a:lnTo>
                    <a:pt x="91" y="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1" name="TextBox 150">
              <a:extLst>
                <a:ext uri="{FF2B5EF4-FFF2-40B4-BE49-F238E27FC236}">
                  <a16:creationId xmlns:a16="http://schemas.microsoft.com/office/drawing/2014/main" id="{AD9AF58B-7D31-7449-9000-D39005200554}"/>
                </a:ext>
              </a:extLst>
            </p:cNvPr>
            <p:cNvSpPr txBox="1"/>
            <p:nvPr/>
          </p:nvSpPr>
          <p:spPr>
            <a:xfrm>
              <a:off x="4013937" y="2370026"/>
              <a:ext cx="309369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2" name="组合 52">
            <a:extLst>
              <a:ext uri="{FF2B5EF4-FFF2-40B4-BE49-F238E27FC236}">
                <a16:creationId xmlns:a16="http://schemas.microsoft.com/office/drawing/2014/main" id="{B88FB5A1-CF00-6549-8A63-F8DA0F4A3C43}"/>
              </a:ext>
            </a:extLst>
          </p:cNvPr>
          <p:cNvGrpSpPr/>
          <p:nvPr/>
        </p:nvGrpSpPr>
        <p:grpSpPr>
          <a:xfrm>
            <a:off x="5304787" y="2905139"/>
            <a:ext cx="2065376" cy="2065653"/>
            <a:chOff x="3847918" y="2361884"/>
            <a:chExt cx="1652588" cy="1652587"/>
          </a:xfrm>
          <a:solidFill>
            <a:schemeClr val="bg1">
              <a:lumMod val="95000"/>
            </a:schemeClr>
          </a:solidFill>
        </p:grpSpPr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49B92DD6-3A35-474A-8C02-2039D7ED2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918" y="2361884"/>
              <a:ext cx="1652588" cy="1652587"/>
            </a:xfrm>
            <a:custGeom>
              <a:avLst/>
              <a:gdLst>
                <a:gd name="T0" fmla="*/ 0 w 612"/>
                <a:gd name="T1" fmla="*/ 480 h 612"/>
                <a:gd name="T2" fmla="*/ 76 w 612"/>
                <a:gd name="T3" fmla="*/ 404 h 612"/>
                <a:gd name="T4" fmla="*/ 404 w 612"/>
                <a:gd name="T5" fmla="*/ 404 h 612"/>
                <a:gd name="T6" fmla="*/ 404 w 612"/>
                <a:gd name="T7" fmla="*/ 76 h 612"/>
                <a:gd name="T8" fmla="*/ 480 w 612"/>
                <a:gd name="T9" fmla="*/ 0 h 612"/>
                <a:gd name="T10" fmla="*/ 480 w 612"/>
                <a:gd name="T11" fmla="*/ 480 h 612"/>
                <a:gd name="T12" fmla="*/ 0 w 612"/>
                <a:gd name="T13" fmla="*/ 48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" h="612">
                  <a:moveTo>
                    <a:pt x="0" y="480"/>
                  </a:moveTo>
                  <a:cubicBezTo>
                    <a:pt x="76" y="404"/>
                    <a:pt x="76" y="404"/>
                    <a:pt x="76" y="404"/>
                  </a:cubicBezTo>
                  <a:cubicBezTo>
                    <a:pt x="166" y="495"/>
                    <a:pt x="314" y="495"/>
                    <a:pt x="404" y="404"/>
                  </a:cubicBezTo>
                  <a:cubicBezTo>
                    <a:pt x="495" y="314"/>
                    <a:pt x="495" y="166"/>
                    <a:pt x="404" y="76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612" y="132"/>
                    <a:pt x="612" y="348"/>
                    <a:pt x="480" y="480"/>
                  </a:cubicBezTo>
                  <a:cubicBezTo>
                    <a:pt x="348" y="612"/>
                    <a:pt x="133" y="612"/>
                    <a:pt x="0" y="4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4" name="TextBox 147">
              <a:extLst>
                <a:ext uri="{FF2B5EF4-FFF2-40B4-BE49-F238E27FC236}">
                  <a16:creationId xmlns:a16="http://schemas.microsoft.com/office/drawing/2014/main" id="{9F7A1CE9-25D7-9A44-B20F-9FF9C53674AC}"/>
                </a:ext>
              </a:extLst>
            </p:cNvPr>
            <p:cNvSpPr txBox="1"/>
            <p:nvPr/>
          </p:nvSpPr>
          <p:spPr>
            <a:xfrm>
              <a:off x="5056570" y="2613663"/>
              <a:ext cx="292696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B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75" name="Picture 18">
            <a:extLst>
              <a:ext uri="{FF2B5EF4-FFF2-40B4-BE49-F238E27FC236}">
                <a16:creationId xmlns:a16="http://schemas.microsoft.com/office/drawing/2014/main" id="{AA063C91-A069-FD4B-960F-9EC064AE0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7686" y="3383356"/>
            <a:ext cx="632135" cy="9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Freeform 28">
            <a:extLst>
              <a:ext uri="{FF2B5EF4-FFF2-40B4-BE49-F238E27FC236}">
                <a16:creationId xmlns:a16="http://schemas.microsoft.com/office/drawing/2014/main" id="{7888690A-0DFD-E146-8127-173F51CAC4C4}"/>
              </a:ext>
            </a:extLst>
          </p:cNvPr>
          <p:cNvSpPr>
            <a:spLocks noEditPoints="1"/>
          </p:cNvSpPr>
          <p:nvPr/>
        </p:nvSpPr>
        <p:spPr bwMode="auto">
          <a:xfrm>
            <a:off x="8081179" y="4193941"/>
            <a:ext cx="319496" cy="480201"/>
          </a:xfrm>
          <a:custGeom>
            <a:avLst/>
            <a:gdLst>
              <a:gd name="T0" fmla="*/ 83 w 103"/>
              <a:gd name="T1" fmla="*/ 52 h 155"/>
              <a:gd name="T2" fmla="*/ 83 w 103"/>
              <a:gd name="T3" fmla="*/ 52 h 155"/>
              <a:gd name="T4" fmla="*/ 87 w 103"/>
              <a:gd name="T5" fmla="*/ 36 h 155"/>
              <a:gd name="T6" fmla="*/ 52 w 103"/>
              <a:gd name="T7" fmla="*/ 0 h 155"/>
              <a:gd name="T8" fmla="*/ 32 w 103"/>
              <a:gd name="T9" fmla="*/ 6 h 155"/>
              <a:gd name="T10" fmla="*/ 28 w 103"/>
              <a:gd name="T11" fmla="*/ 10 h 155"/>
              <a:gd name="T12" fmla="*/ 27 w 103"/>
              <a:gd name="T13" fmla="*/ 10 h 155"/>
              <a:gd name="T14" fmla="*/ 17 w 103"/>
              <a:gd name="T15" fmla="*/ 36 h 155"/>
              <a:gd name="T16" fmla="*/ 17 w 103"/>
              <a:gd name="T17" fmla="*/ 36 h 155"/>
              <a:gd name="T18" fmla="*/ 17 w 103"/>
              <a:gd name="T19" fmla="*/ 38 h 155"/>
              <a:gd name="T20" fmla="*/ 17 w 103"/>
              <a:gd name="T21" fmla="*/ 40 h 155"/>
              <a:gd name="T22" fmla="*/ 17 w 103"/>
              <a:gd name="T23" fmla="*/ 40 h 155"/>
              <a:gd name="T24" fmla="*/ 21 w 103"/>
              <a:gd name="T25" fmla="*/ 52 h 155"/>
              <a:gd name="T26" fmla="*/ 20 w 103"/>
              <a:gd name="T27" fmla="*/ 52 h 155"/>
              <a:gd name="T28" fmla="*/ 9 w 103"/>
              <a:gd name="T29" fmla="*/ 55 h 155"/>
              <a:gd name="T30" fmla="*/ 0 w 103"/>
              <a:gd name="T31" fmla="*/ 72 h 155"/>
              <a:gd name="T32" fmla="*/ 0 w 103"/>
              <a:gd name="T33" fmla="*/ 107 h 155"/>
              <a:gd name="T34" fmla="*/ 0 w 103"/>
              <a:gd name="T35" fmla="*/ 112 h 155"/>
              <a:gd name="T36" fmla="*/ 0 w 103"/>
              <a:gd name="T37" fmla="*/ 135 h 155"/>
              <a:gd name="T38" fmla="*/ 20 w 103"/>
              <a:gd name="T39" fmla="*/ 155 h 155"/>
              <a:gd name="T40" fmla="*/ 83 w 103"/>
              <a:gd name="T41" fmla="*/ 155 h 155"/>
              <a:gd name="T42" fmla="*/ 103 w 103"/>
              <a:gd name="T43" fmla="*/ 135 h 155"/>
              <a:gd name="T44" fmla="*/ 103 w 103"/>
              <a:gd name="T45" fmla="*/ 72 h 155"/>
              <a:gd name="T46" fmla="*/ 83 w 103"/>
              <a:gd name="T47" fmla="*/ 52 h 155"/>
              <a:gd name="T48" fmla="*/ 82 w 103"/>
              <a:gd name="T49" fmla="*/ 36 h 155"/>
              <a:gd name="T50" fmla="*/ 81 w 103"/>
              <a:gd name="T51" fmla="*/ 45 h 155"/>
              <a:gd name="T52" fmla="*/ 81 w 103"/>
              <a:gd name="T53" fmla="*/ 45 h 155"/>
              <a:gd name="T54" fmla="*/ 79 w 103"/>
              <a:gd name="T55" fmla="*/ 48 h 155"/>
              <a:gd name="T56" fmla="*/ 79 w 103"/>
              <a:gd name="T57" fmla="*/ 49 h 155"/>
              <a:gd name="T58" fmla="*/ 78 w 103"/>
              <a:gd name="T59" fmla="*/ 50 h 155"/>
              <a:gd name="T60" fmla="*/ 61 w 103"/>
              <a:gd name="T61" fmla="*/ 64 h 155"/>
              <a:gd name="T62" fmla="*/ 67 w 103"/>
              <a:gd name="T63" fmla="*/ 64 h 155"/>
              <a:gd name="T64" fmla="*/ 59 w 103"/>
              <a:gd name="T65" fmla="*/ 102 h 155"/>
              <a:gd name="T66" fmla="*/ 57 w 103"/>
              <a:gd name="T67" fmla="*/ 112 h 155"/>
              <a:gd name="T68" fmla="*/ 54 w 103"/>
              <a:gd name="T69" fmla="*/ 95 h 155"/>
              <a:gd name="T70" fmla="*/ 52 w 103"/>
              <a:gd name="T71" fmla="*/ 78 h 155"/>
              <a:gd name="T72" fmla="*/ 55 w 103"/>
              <a:gd name="T73" fmla="*/ 73 h 155"/>
              <a:gd name="T74" fmla="*/ 59 w 103"/>
              <a:gd name="T75" fmla="*/ 66 h 155"/>
              <a:gd name="T76" fmla="*/ 44 w 103"/>
              <a:gd name="T77" fmla="*/ 66 h 155"/>
              <a:gd name="T78" fmla="*/ 46 w 103"/>
              <a:gd name="T79" fmla="*/ 69 h 155"/>
              <a:gd name="T80" fmla="*/ 52 w 103"/>
              <a:gd name="T81" fmla="*/ 78 h 155"/>
              <a:gd name="T82" fmla="*/ 47 w 103"/>
              <a:gd name="T83" fmla="*/ 112 h 155"/>
              <a:gd name="T84" fmla="*/ 37 w 103"/>
              <a:gd name="T85" fmla="*/ 64 h 155"/>
              <a:gd name="T86" fmla="*/ 42 w 103"/>
              <a:gd name="T87" fmla="*/ 64 h 155"/>
              <a:gd name="T88" fmla="*/ 34 w 103"/>
              <a:gd name="T89" fmla="*/ 60 h 155"/>
              <a:gd name="T90" fmla="*/ 27 w 103"/>
              <a:gd name="T91" fmla="*/ 53 h 155"/>
              <a:gd name="T92" fmla="*/ 21 w 103"/>
              <a:gd name="T93" fmla="*/ 36 h 155"/>
              <a:gd name="T94" fmla="*/ 29 w 103"/>
              <a:gd name="T95" fmla="*/ 16 h 155"/>
              <a:gd name="T96" fmla="*/ 52 w 103"/>
              <a:gd name="T97" fmla="*/ 5 h 155"/>
              <a:gd name="T98" fmla="*/ 80 w 103"/>
              <a:gd name="T99" fmla="*/ 26 h 155"/>
              <a:gd name="T100" fmla="*/ 81 w 103"/>
              <a:gd name="T101" fmla="*/ 28 h 155"/>
              <a:gd name="T102" fmla="*/ 82 w 103"/>
              <a:gd name="T103" fmla="*/ 31 h 155"/>
              <a:gd name="T104" fmla="*/ 82 w 103"/>
              <a:gd name="T105" fmla="*/ 3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3" h="155">
                <a:moveTo>
                  <a:pt x="83" y="52"/>
                </a:moveTo>
                <a:cubicBezTo>
                  <a:pt x="83" y="52"/>
                  <a:pt x="83" y="52"/>
                  <a:pt x="83" y="52"/>
                </a:cubicBezTo>
                <a:cubicBezTo>
                  <a:pt x="85" y="47"/>
                  <a:pt x="87" y="41"/>
                  <a:pt x="87" y="36"/>
                </a:cubicBezTo>
                <a:cubicBezTo>
                  <a:pt x="87" y="16"/>
                  <a:pt x="71" y="0"/>
                  <a:pt x="52" y="0"/>
                </a:cubicBezTo>
                <a:cubicBezTo>
                  <a:pt x="45" y="0"/>
                  <a:pt x="38" y="3"/>
                  <a:pt x="32" y="6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1" y="17"/>
                  <a:pt x="17" y="2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7"/>
                  <a:pt x="17" y="38"/>
                </a:cubicBezTo>
                <a:cubicBezTo>
                  <a:pt x="17" y="38"/>
                  <a:pt x="17" y="39"/>
                  <a:pt x="17" y="40"/>
                </a:cubicBezTo>
                <a:cubicBezTo>
                  <a:pt x="17" y="40"/>
                  <a:pt x="17" y="40"/>
                  <a:pt x="17" y="40"/>
                </a:cubicBezTo>
                <a:cubicBezTo>
                  <a:pt x="17" y="44"/>
                  <a:pt x="19" y="48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6" y="52"/>
                  <a:pt x="12" y="53"/>
                  <a:pt x="9" y="55"/>
                </a:cubicBezTo>
                <a:cubicBezTo>
                  <a:pt x="4" y="59"/>
                  <a:pt x="0" y="65"/>
                  <a:pt x="0" y="72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6"/>
                  <a:pt x="9" y="155"/>
                  <a:pt x="20" y="155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94" y="155"/>
                  <a:pt x="103" y="146"/>
                  <a:pt x="103" y="135"/>
                </a:cubicBezTo>
                <a:cubicBezTo>
                  <a:pt x="103" y="72"/>
                  <a:pt x="103" y="72"/>
                  <a:pt x="103" y="72"/>
                </a:cubicBezTo>
                <a:cubicBezTo>
                  <a:pt x="103" y="61"/>
                  <a:pt x="94" y="52"/>
                  <a:pt x="83" y="52"/>
                </a:cubicBezTo>
                <a:close/>
                <a:moveTo>
                  <a:pt x="82" y="36"/>
                </a:moveTo>
                <a:cubicBezTo>
                  <a:pt x="82" y="39"/>
                  <a:pt x="82" y="42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0" y="46"/>
                  <a:pt x="80" y="47"/>
                  <a:pt x="79" y="48"/>
                </a:cubicBezTo>
                <a:cubicBezTo>
                  <a:pt x="79" y="48"/>
                  <a:pt x="79" y="49"/>
                  <a:pt x="79" y="49"/>
                </a:cubicBezTo>
                <a:cubicBezTo>
                  <a:pt x="79" y="50"/>
                  <a:pt x="78" y="50"/>
                  <a:pt x="78" y="50"/>
                </a:cubicBezTo>
                <a:cubicBezTo>
                  <a:pt x="75" y="57"/>
                  <a:pt x="69" y="62"/>
                  <a:pt x="61" y="64"/>
                </a:cubicBezTo>
                <a:cubicBezTo>
                  <a:pt x="67" y="64"/>
                  <a:pt x="67" y="64"/>
                  <a:pt x="67" y="64"/>
                </a:cubicBezTo>
                <a:cubicBezTo>
                  <a:pt x="59" y="102"/>
                  <a:pt x="59" y="102"/>
                  <a:pt x="59" y="10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4" y="95"/>
                  <a:pt x="54" y="95"/>
                  <a:pt x="54" y="95"/>
                </a:cubicBezTo>
                <a:cubicBezTo>
                  <a:pt x="52" y="78"/>
                  <a:pt x="52" y="78"/>
                  <a:pt x="52" y="78"/>
                </a:cubicBezTo>
                <a:cubicBezTo>
                  <a:pt x="55" y="73"/>
                  <a:pt x="55" y="73"/>
                  <a:pt x="55" y="73"/>
                </a:cubicBezTo>
                <a:cubicBezTo>
                  <a:pt x="59" y="66"/>
                  <a:pt x="59" y="66"/>
                  <a:pt x="59" y="66"/>
                </a:cubicBezTo>
                <a:cubicBezTo>
                  <a:pt x="44" y="66"/>
                  <a:pt x="44" y="66"/>
                  <a:pt x="44" y="66"/>
                </a:cubicBezTo>
                <a:cubicBezTo>
                  <a:pt x="46" y="69"/>
                  <a:pt x="46" y="69"/>
                  <a:pt x="46" y="69"/>
                </a:cubicBezTo>
                <a:cubicBezTo>
                  <a:pt x="52" y="78"/>
                  <a:pt x="52" y="78"/>
                  <a:pt x="52" y="78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37" y="64"/>
                  <a:pt x="37" y="64"/>
                  <a:pt x="37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39" y="63"/>
                  <a:pt x="36" y="62"/>
                  <a:pt x="34" y="60"/>
                </a:cubicBezTo>
                <a:cubicBezTo>
                  <a:pt x="31" y="58"/>
                  <a:pt x="29" y="56"/>
                  <a:pt x="27" y="53"/>
                </a:cubicBezTo>
                <a:cubicBezTo>
                  <a:pt x="23" y="48"/>
                  <a:pt x="21" y="42"/>
                  <a:pt x="21" y="36"/>
                </a:cubicBezTo>
                <a:cubicBezTo>
                  <a:pt x="21" y="28"/>
                  <a:pt x="24" y="21"/>
                  <a:pt x="29" y="16"/>
                </a:cubicBezTo>
                <a:cubicBezTo>
                  <a:pt x="34" y="9"/>
                  <a:pt x="42" y="5"/>
                  <a:pt x="52" y="5"/>
                </a:cubicBezTo>
                <a:cubicBezTo>
                  <a:pt x="65" y="5"/>
                  <a:pt x="76" y="14"/>
                  <a:pt x="80" y="26"/>
                </a:cubicBezTo>
                <a:cubicBezTo>
                  <a:pt x="81" y="27"/>
                  <a:pt x="81" y="27"/>
                  <a:pt x="81" y="28"/>
                </a:cubicBezTo>
                <a:cubicBezTo>
                  <a:pt x="81" y="29"/>
                  <a:pt x="81" y="30"/>
                  <a:pt x="82" y="31"/>
                </a:cubicBezTo>
                <a:cubicBezTo>
                  <a:pt x="82" y="32"/>
                  <a:pt x="82" y="34"/>
                  <a:pt x="82" y="3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77" name="组合 57">
            <a:extLst>
              <a:ext uri="{FF2B5EF4-FFF2-40B4-BE49-F238E27FC236}">
                <a16:creationId xmlns:a16="http://schemas.microsoft.com/office/drawing/2014/main" id="{B5F4B809-DEC2-7C4A-BFD4-28E64DC16D4E}"/>
              </a:ext>
            </a:extLst>
          </p:cNvPr>
          <p:cNvGrpSpPr/>
          <p:nvPr/>
        </p:nvGrpSpPr>
        <p:grpSpPr>
          <a:xfrm rot="2700000">
            <a:off x="8631894" y="4078672"/>
            <a:ext cx="2374616" cy="481987"/>
            <a:chOff x="6403403" y="1633088"/>
            <a:chExt cx="1899766" cy="385656"/>
          </a:xfrm>
        </p:grpSpPr>
        <p:sp>
          <p:nvSpPr>
            <p:cNvPr id="79" name="矩形 59">
              <a:extLst>
                <a:ext uri="{FF2B5EF4-FFF2-40B4-BE49-F238E27FC236}">
                  <a16:creationId xmlns:a16="http://schemas.microsoft.com/office/drawing/2014/main" id="{DC8E70B1-FBEC-6247-ACDF-ACBFF6F9F3D0}"/>
                </a:ext>
              </a:extLst>
            </p:cNvPr>
            <p:cNvSpPr/>
            <p:nvPr/>
          </p:nvSpPr>
          <p:spPr>
            <a:xfrm>
              <a:off x="6403403" y="1633088"/>
              <a:ext cx="1807183" cy="385656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r>
                <a:rPr lang="ru-RU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«Галактион»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0" name="直接连接符 87">
              <a:extLst>
                <a:ext uri="{FF2B5EF4-FFF2-40B4-BE49-F238E27FC236}">
                  <a16:creationId xmlns:a16="http://schemas.microsoft.com/office/drawing/2014/main" id="{E2BE165C-3B2B-9F44-A263-B49F54E23018}"/>
                </a:ext>
              </a:extLst>
            </p:cNvPr>
            <p:cNvCxnSpPr/>
            <p:nvPr/>
          </p:nvCxnSpPr>
          <p:spPr>
            <a:xfrm>
              <a:off x="6427379" y="1968664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任意多边形 88">
            <a:extLst>
              <a:ext uri="{FF2B5EF4-FFF2-40B4-BE49-F238E27FC236}">
                <a16:creationId xmlns:a16="http://schemas.microsoft.com/office/drawing/2014/main" id="{752FACCB-9D23-1843-8E23-78124F0E4C1C}"/>
              </a:ext>
            </a:extLst>
          </p:cNvPr>
          <p:cNvSpPr/>
          <p:nvPr/>
        </p:nvSpPr>
        <p:spPr>
          <a:xfrm>
            <a:off x="7366602" y="3184696"/>
            <a:ext cx="1632572" cy="1650936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82" name="组合 89">
            <a:extLst>
              <a:ext uri="{FF2B5EF4-FFF2-40B4-BE49-F238E27FC236}">
                <a16:creationId xmlns:a16="http://schemas.microsoft.com/office/drawing/2014/main" id="{06AC378D-3E30-B14B-BB76-60F80E355D12}"/>
              </a:ext>
            </a:extLst>
          </p:cNvPr>
          <p:cNvGrpSpPr/>
          <p:nvPr/>
        </p:nvGrpSpPr>
        <p:grpSpPr>
          <a:xfrm>
            <a:off x="3957635" y="2980547"/>
            <a:ext cx="400773" cy="343285"/>
            <a:chOff x="2541588" y="2027238"/>
            <a:chExt cx="320675" cy="27463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15D276F7-D552-3D48-8A1B-0E32F8F94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588" y="2027238"/>
              <a:ext cx="320675" cy="274638"/>
            </a:xfrm>
            <a:custGeom>
              <a:avLst/>
              <a:gdLst>
                <a:gd name="T0" fmla="*/ 14 w 202"/>
                <a:gd name="T1" fmla="*/ 157 h 173"/>
                <a:gd name="T2" fmla="*/ 14 w 202"/>
                <a:gd name="T3" fmla="*/ 0 h 173"/>
                <a:gd name="T4" fmla="*/ 0 w 202"/>
                <a:gd name="T5" fmla="*/ 0 h 173"/>
                <a:gd name="T6" fmla="*/ 0 w 202"/>
                <a:gd name="T7" fmla="*/ 173 h 173"/>
                <a:gd name="T8" fmla="*/ 202 w 202"/>
                <a:gd name="T9" fmla="*/ 173 h 173"/>
                <a:gd name="T10" fmla="*/ 202 w 202"/>
                <a:gd name="T11" fmla="*/ 157 h 173"/>
                <a:gd name="T12" fmla="*/ 14 w 202"/>
                <a:gd name="T13" fmla="*/ 15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173">
                  <a:moveTo>
                    <a:pt x="14" y="157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73"/>
                  </a:lnTo>
                  <a:lnTo>
                    <a:pt x="202" y="173"/>
                  </a:lnTo>
                  <a:lnTo>
                    <a:pt x="202" y="157"/>
                  </a:lnTo>
                  <a:lnTo>
                    <a:pt x="14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607A2842-CF00-BF4F-AE6C-935D9C9A2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625" y="2106613"/>
              <a:ext cx="242887" cy="153988"/>
            </a:xfrm>
            <a:custGeom>
              <a:avLst/>
              <a:gdLst>
                <a:gd name="T0" fmla="*/ 45 w 153"/>
                <a:gd name="T1" fmla="*/ 49 h 97"/>
                <a:gd name="T2" fmla="*/ 71 w 153"/>
                <a:gd name="T3" fmla="*/ 68 h 97"/>
                <a:gd name="T4" fmla="*/ 127 w 153"/>
                <a:gd name="T5" fmla="*/ 28 h 97"/>
                <a:gd name="T6" fmla="*/ 135 w 153"/>
                <a:gd name="T7" fmla="*/ 38 h 97"/>
                <a:gd name="T8" fmla="*/ 153 w 153"/>
                <a:gd name="T9" fmla="*/ 0 h 97"/>
                <a:gd name="T10" fmla="*/ 111 w 153"/>
                <a:gd name="T11" fmla="*/ 4 h 97"/>
                <a:gd name="T12" fmla="*/ 120 w 153"/>
                <a:gd name="T13" fmla="*/ 16 h 97"/>
                <a:gd name="T14" fmla="*/ 71 w 153"/>
                <a:gd name="T15" fmla="*/ 50 h 97"/>
                <a:gd name="T16" fmla="*/ 43 w 153"/>
                <a:gd name="T17" fmla="*/ 28 h 97"/>
                <a:gd name="T18" fmla="*/ 0 w 153"/>
                <a:gd name="T19" fmla="*/ 88 h 97"/>
                <a:gd name="T20" fmla="*/ 12 w 153"/>
                <a:gd name="T21" fmla="*/ 97 h 97"/>
                <a:gd name="T22" fmla="*/ 45 w 153"/>
                <a:gd name="T23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97">
                  <a:moveTo>
                    <a:pt x="45" y="49"/>
                  </a:moveTo>
                  <a:lnTo>
                    <a:pt x="71" y="68"/>
                  </a:lnTo>
                  <a:lnTo>
                    <a:pt x="127" y="28"/>
                  </a:lnTo>
                  <a:lnTo>
                    <a:pt x="135" y="38"/>
                  </a:lnTo>
                  <a:lnTo>
                    <a:pt x="153" y="0"/>
                  </a:lnTo>
                  <a:lnTo>
                    <a:pt x="111" y="4"/>
                  </a:lnTo>
                  <a:lnTo>
                    <a:pt x="120" y="16"/>
                  </a:lnTo>
                  <a:lnTo>
                    <a:pt x="71" y="50"/>
                  </a:lnTo>
                  <a:lnTo>
                    <a:pt x="43" y="28"/>
                  </a:lnTo>
                  <a:lnTo>
                    <a:pt x="0" y="88"/>
                  </a:lnTo>
                  <a:lnTo>
                    <a:pt x="12" y="97"/>
                  </a:ln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85" name="组合 92">
            <a:extLst>
              <a:ext uri="{FF2B5EF4-FFF2-40B4-BE49-F238E27FC236}">
                <a16:creationId xmlns:a16="http://schemas.microsoft.com/office/drawing/2014/main" id="{D7F05762-BABC-8147-95DF-5E473A3E8467}"/>
              </a:ext>
            </a:extLst>
          </p:cNvPr>
          <p:cNvGrpSpPr/>
          <p:nvPr/>
        </p:nvGrpSpPr>
        <p:grpSpPr>
          <a:xfrm rot="2700000">
            <a:off x="1892388" y="1698298"/>
            <a:ext cx="2403160" cy="481987"/>
            <a:chOff x="6445250" y="1606942"/>
            <a:chExt cx="1922601" cy="385658"/>
          </a:xfrm>
        </p:grpSpPr>
        <p:sp>
          <p:nvSpPr>
            <p:cNvPr id="87" name="矩形 94">
              <a:extLst>
                <a:ext uri="{FF2B5EF4-FFF2-40B4-BE49-F238E27FC236}">
                  <a16:creationId xmlns:a16="http://schemas.microsoft.com/office/drawing/2014/main" id="{0ABD8C5D-8695-2845-A8B5-C68EFC48A349}"/>
                </a:ext>
              </a:extLst>
            </p:cNvPr>
            <p:cNvSpPr/>
            <p:nvPr/>
          </p:nvSpPr>
          <p:spPr>
            <a:xfrm>
              <a:off x="6486821" y="1606942"/>
              <a:ext cx="1881030" cy="385658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lvl="0" algn="r"/>
              <a:r>
                <a:rPr lang="ru-RU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«Сметное дело»</a:t>
              </a:r>
            </a:p>
          </p:txBody>
        </p:sp>
        <p:cxnSp>
          <p:nvCxnSpPr>
            <p:cNvPr id="88" name="直接连接符 95">
              <a:extLst>
                <a:ext uri="{FF2B5EF4-FFF2-40B4-BE49-F238E27FC236}">
                  <a16:creationId xmlns:a16="http://schemas.microsoft.com/office/drawing/2014/main" id="{8C24A585-AF00-254C-9690-E877D382C66C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任意多边形 96">
            <a:extLst>
              <a:ext uri="{FF2B5EF4-FFF2-40B4-BE49-F238E27FC236}">
                <a16:creationId xmlns:a16="http://schemas.microsoft.com/office/drawing/2014/main" id="{4EE07FA7-0A07-7C47-B64B-9403CE24299B}"/>
              </a:ext>
            </a:extLst>
          </p:cNvPr>
          <p:cNvSpPr/>
          <p:nvPr/>
        </p:nvSpPr>
        <p:spPr>
          <a:xfrm>
            <a:off x="4124124" y="2510268"/>
            <a:ext cx="1142800" cy="1142956"/>
          </a:xfrm>
          <a:custGeom>
            <a:avLst/>
            <a:gdLst>
              <a:gd name="connsiteX0" fmla="*/ 914400 w 914400"/>
              <a:gd name="connsiteY0" fmla="*/ 0 h 914400"/>
              <a:gd name="connsiteX1" fmla="*/ 0 w 91440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914400">
                <a:moveTo>
                  <a:pt x="914400" y="0"/>
                </a:moveTo>
                <a:lnTo>
                  <a:pt x="0" y="91440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90" name="组合 97">
            <a:extLst>
              <a:ext uri="{FF2B5EF4-FFF2-40B4-BE49-F238E27FC236}">
                <a16:creationId xmlns:a16="http://schemas.microsoft.com/office/drawing/2014/main" id="{43AA84F0-3DEC-7A4E-8DDC-22AA491DFAD0}"/>
              </a:ext>
            </a:extLst>
          </p:cNvPr>
          <p:cNvGrpSpPr/>
          <p:nvPr/>
        </p:nvGrpSpPr>
        <p:grpSpPr>
          <a:xfrm>
            <a:off x="3868354" y="4972782"/>
            <a:ext cx="476167" cy="559572"/>
            <a:chOff x="2635250" y="3875088"/>
            <a:chExt cx="381000" cy="4476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6C2FCFC5-E701-4E40-A40F-9484AAD3D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200" y="3967163"/>
              <a:ext cx="146050" cy="168275"/>
            </a:xfrm>
            <a:custGeom>
              <a:avLst/>
              <a:gdLst>
                <a:gd name="T0" fmla="*/ 45 w 53"/>
                <a:gd name="T1" fmla="*/ 0 h 61"/>
                <a:gd name="T2" fmla="*/ 34 w 53"/>
                <a:gd name="T3" fmla="*/ 0 h 61"/>
                <a:gd name="T4" fmla="*/ 26 w 53"/>
                <a:gd name="T5" fmla="*/ 33 h 61"/>
                <a:gd name="T6" fmla="*/ 23 w 53"/>
                <a:gd name="T7" fmla="*/ 7 h 61"/>
                <a:gd name="T8" fmla="*/ 19 w 53"/>
                <a:gd name="T9" fmla="*/ 33 h 61"/>
                <a:gd name="T10" fmla="*/ 11 w 53"/>
                <a:gd name="T11" fmla="*/ 0 h 61"/>
                <a:gd name="T12" fmla="*/ 1 w 53"/>
                <a:gd name="T13" fmla="*/ 0 h 61"/>
                <a:gd name="T14" fmla="*/ 3 w 53"/>
                <a:gd name="T15" fmla="*/ 6 h 61"/>
                <a:gd name="T16" fmla="*/ 3 w 53"/>
                <a:gd name="T17" fmla="*/ 21 h 61"/>
                <a:gd name="T18" fmla="*/ 0 w 53"/>
                <a:gd name="T19" fmla="*/ 27 h 61"/>
                <a:gd name="T20" fmla="*/ 7 w 53"/>
                <a:gd name="T21" fmla="*/ 27 h 61"/>
                <a:gd name="T22" fmla="*/ 19 w 53"/>
                <a:gd name="T23" fmla="*/ 38 h 61"/>
                <a:gd name="T24" fmla="*/ 19 w 53"/>
                <a:gd name="T25" fmla="*/ 61 h 61"/>
                <a:gd name="T26" fmla="*/ 45 w 53"/>
                <a:gd name="T27" fmla="*/ 61 h 61"/>
                <a:gd name="T28" fmla="*/ 53 w 53"/>
                <a:gd name="T29" fmla="*/ 54 h 61"/>
                <a:gd name="T30" fmla="*/ 53 w 53"/>
                <a:gd name="T31" fmla="*/ 7 h 61"/>
                <a:gd name="T32" fmla="*/ 45 w 53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61">
                  <a:moveTo>
                    <a:pt x="4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3"/>
                    <a:pt x="3" y="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4"/>
                    <a:pt x="2" y="26"/>
                    <a:pt x="0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4" y="27"/>
                    <a:pt x="19" y="32"/>
                    <a:pt x="19" y="38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9" y="61"/>
                    <a:pt x="53" y="58"/>
                    <a:pt x="53" y="54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3"/>
                    <a:pt x="49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E9F22E57-A71F-8C46-9243-854A5A177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838" y="3875088"/>
              <a:ext cx="87312" cy="106363"/>
            </a:xfrm>
            <a:custGeom>
              <a:avLst/>
              <a:gdLst>
                <a:gd name="T0" fmla="*/ 8 w 32"/>
                <a:gd name="T1" fmla="*/ 32 h 39"/>
                <a:gd name="T2" fmla="*/ 13 w 32"/>
                <a:gd name="T3" fmla="*/ 32 h 39"/>
                <a:gd name="T4" fmla="*/ 16 w 32"/>
                <a:gd name="T5" fmla="*/ 39 h 39"/>
                <a:gd name="T6" fmla="*/ 18 w 32"/>
                <a:gd name="T7" fmla="*/ 32 h 39"/>
                <a:gd name="T8" fmla="*/ 24 w 32"/>
                <a:gd name="T9" fmla="*/ 32 h 39"/>
                <a:gd name="T10" fmla="*/ 24 w 32"/>
                <a:gd name="T11" fmla="*/ 32 h 39"/>
                <a:gd name="T12" fmla="*/ 32 w 32"/>
                <a:gd name="T13" fmla="*/ 24 h 39"/>
                <a:gd name="T14" fmla="*/ 32 w 32"/>
                <a:gd name="T15" fmla="*/ 8 h 39"/>
                <a:gd name="T16" fmla="*/ 24 w 32"/>
                <a:gd name="T17" fmla="*/ 0 h 39"/>
                <a:gd name="T18" fmla="*/ 8 w 32"/>
                <a:gd name="T19" fmla="*/ 0 h 39"/>
                <a:gd name="T20" fmla="*/ 0 w 32"/>
                <a:gd name="T21" fmla="*/ 8 h 39"/>
                <a:gd name="T22" fmla="*/ 0 w 32"/>
                <a:gd name="T23" fmla="*/ 24 h 39"/>
                <a:gd name="T24" fmla="*/ 8 w 32"/>
                <a:gd name="T2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9">
                  <a:moveTo>
                    <a:pt x="8" y="32"/>
                  </a:moveTo>
                  <a:cubicBezTo>
                    <a:pt x="13" y="32"/>
                    <a:pt x="13" y="32"/>
                    <a:pt x="13" y="32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8" y="32"/>
                    <a:pt x="32" y="28"/>
                    <a:pt x="32" y="2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28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3" y="32"/>
                    <a:pt x="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BBF54AB5-F235-E04B-805A-280E9D35A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225" y="4071938"/>
              <a:ext cx="30162" cy="130175"/>
            </a:xfrm>
            <a:custGeom>
              <a:avLst/>
              <a:gdLst>
                <a:gd name="T0" fmla="*/ 9 w 19"/>
                <a:gd name="T1" fmla="*/ 0 h 82"/>
                <a:gd name="T2" fmla="*/ 0 w 19"/>
                <a:gd name="T3" fmla="*/ 68 h 82"/>
                <a:gd name="T4" fmla="*/ 9 w 19"/>
                <a:gd name="T5" fmla="*/ 82 h 82"/>
                <a:gd name="T6" fmla="*/ 19 w 19"/>
                <a:gd name="T7" fmla="*/ 68 h 82"/>
                <a:gd name="T8" fmla="*/ 9 w 19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2">
                  <a:moveTo>
                    <a:pt x="9" y="0"/>
                  </a:moveTo>
                  <a:lnTo>
                    <a:pt x="0" y="68"/>
                  </a:lnTo>
                  <a:lnTo>
                    <a:pt x="9" y="82"/>
                  </a:lnTo>
                  <a:lnTo>
                    <a:pt x="19" y="68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E29316E1-92E7-844D-8EBC-E0F9E02F6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0" y="3962400"/>
              <a:ext cx="161925" cy="263525"/>
            </a:xfrm>
            <a:custGeom>
              <a:avLst/>
              <a:gdLst>
                <a:gd name="T0" fmla="*/ 49 w 59"/>
                <a:gd name="T1" fmla="*/ 31 h 96"/>
                <a:gd name="T2" fmla="*/ 38 w 59"/>
                <a:gd name="T3" fmla="*/ 31 h 96"/>
                <a:gd name="T4" fmla="*/ 40 w 59"/>
                <a:gd name="T5" fmla="*/ 30 h 96"/>
                <a:gd name="T6" fmla="*/ 43 w 59"/>
                <a:gd name="T7" fmla="*/ 23 h 96"/>
                <a:gd name="T8" fmla="*/ 43 w 59"/>
                <a:gd name="T9" fmla="*/ 8 h 96"/>
                <a:gd name="T10" fmla="*/ 35 w 59"/>
                <a:gd name="T11" fmla="*/ 0 h 96"/>
                <a:gd name="T12" fmla="*/ 19 w 59"/>
                <a:gd name="T13" fmla="*/ 0 h 96"/>
                <a:gd name="T14" fmla="*/ 11 w 59"/>
                <a:gd name="T15" fmla="*/ 8 h 96"/>
                <a:gd name="T16" fmla="*/ 11 w 59"/>
                <a:gd name="T17" fmla="*/ 23 h 96"/>
                <a:gd name="T18" fmla="*/ 15 w 59"/>
                <a:gd name="T19" fmla="*/ 30 h 96"/>
                <a:gd name="T20" fmla="*/ 17 w 59"/>
                <a:gd name="T21" fmla="*/ 31 h 96"/>
                <a:gd name="T22" fmla="*/ 5 w 59"/>
                <a:gd name="T23" fmla="*/ 31 h 96"/>
                <a:gd name="T24" fmla="*/ 0 w 59"/>
                <a:gd name="T25" fmla="*/ 32 h 96"/>
                <a:gd name="T26" fmla="*/ 2 w 59"/>
                <a:gd name="T27" fmla="*/ 33 h 96"/>
                <a:gd name="T28" fmla="*/ 5 w 59"/>
                <a:gd name="T29" fmla="*/ 33 h 96"/>
                <a:gd name="T30" fmla="*/ 25 w 59"/>
                <a:gd name="T31" fmla="*/ 33 h 96"/>
                <a:gd name="T32" fmla="*/ 27 w 59"/>
                <a:gd name="T33" fmla="*/ 38 h 96"/>
                <a:gd name="T34" fmla="*/ 29 w 59"/>
                <a:gd name="T35" fmla="*/ 33 h 96"/>
                <a:gd name="T36" fmla="*/ 49 w 59"/>
                <a:gd name="T37" fmla="*/ 33 h 96"/>
                <a:gd name="T38" fmla="*/ 57 w 59"/>
                <a:gd name="T39" fmla="*/ 40 h 96"/>
                <a:gd name="T40" fmla="*/ 57 w 59"/>
                <a:gd name="T41" fmla="*/ 87 h 96"/>
                <a:gd name="T42" fmla="*/ 49 w 59"/>
                <a:gd name="T43" fmla="*/ 94 h 96"/>
                <a:gd name="T44" fmla="*/ 22 w 59"/>
                <a:gd name="T45" fmla="*/ 94 h 96"/>
                <a:gd name="T46" fmla="*/ 22 w 59"/>
                <a:gd name="T47" fmla="*/ 96 h 96"/>
                <a:gd name="T48" fmla="*/ 49 w 59"/>
                <a:gd name="T49" fmla="*/ 96 h 96"/>
                <a:gd name="T50" fmla="*/ 59 w 59"/>
                <a:gd name="T51" fmla="*/ 87 h 96"/>
                <a:gd name="T52" fmla="*/ 59 w 59"/>
                <a:gd name="T53" fmla="*/ 40 h 96"/>
                <a:gd name="T54" fmla="*/ 49 w 59"/>
                <a:gd name="T55" fmla="*/ 3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96">
                  <a:moveTo>
                    <a:pt x="49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2" y="28"/>
                    <a:pt x="43" y="26"/>
                    <a:pt x="43" y="23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39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1" y="3"/>
                    <a:pt x="11" y="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6"/>
                    <a:pt x="13" y="28"/>
                    <a:pt x="15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1"/>
                    <a:pt x="2" y="32"/>
                    <a:pt x="0" y="32"/>
                  </a:cubicBezTo>
                  <a:cubicBezTo>
                    <a:pt x="1" y="33"/>
                    <a:pt x="2" y="33"/>
                    <a:pt x="2" y="33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4" y="33"/>
                    <a:pt x="57" y="36"/>
                    <a:pt x="57" y="40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91"/>
                    <a:pt x="54" y="94"/>
                    <a:pt x="49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55" y="96"/>
                    <a:pt x="59" y="92"/>
                    <a:pt x="59" y="87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5" y="31"/>
                    <a:pt x="4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5" name="Freeform 26">
              <a:extLst>
                <a:ext uri="{FF2B5EF4-FFF2-40B4-BE49-F238E27FC236}">
                  <a16:creationId xmlns:a16="http://schemas.microsoft.com/office/drawing/2014/main" id="{B2A94A09-84AE-7744-A451-D41996302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5250" y="4052888"/>
              <a:ext cx="174625" cy="269875"/>
            </a:xfrm>
            <a:custGeom>
              <a:avLst/>
              <a:gdLst>
                <a:gd name="T0" fmla="*/ 54 w 64"/>
                <a:gd name="T1" fmla="*/ 33 h 98"/>
                <a:gd name="T2" fmla="*/ 46 w 64"/>
                <a:gd name="T3" fmla="*/ 33 h 98"/>
                <a:gd name="T4" fmla="*/ 47 w 64"/>
                <a:gd name="T5" fmla="*/ 32 h 98"/>
                <a:gd name="T6" fmla="*/ 49 w 64"/>
                <a:gd name="T7" fmla="*/ 25 h 98"/>
                <a:gd name="T8" fmla="*/ 49 w 64"/>
                <a:gd name="T9" fmla="*/ 10 h 98"/>
                <a:gd name="T10" fmla="*/ 40 w 64"/>
                <a:gd name="T11" fmla="*/ 0 h 98"/>
                <a:gd name="T12" fmla="*/ 24 w 64"/>
                <a:gd name="T13" fmla="*/ 0 h 98"/>
                <a:gd name="T14" fmla="*/ 14 w 64"/>
                <a:gd name="T15" fmla="*/ 10 h 98"/>
                <a:gd name="T16" fmla="*/ 14 w 64"/>
                <a:gd name="T17" fmla="*/ 25 h 98"/>
                <a:gd name="T18" fmla="*/ 17 w 64"/>
                <a:gd name="T19" fmla="*/ 32 h 98"/>
                <a:gd name="T20" fmla="*/ 18 w 64"/>
                <a:gd name="T21" fmla="*/ 33 h 98"/>
                <a:gd name="T22" fmla="*/ 9 w 64"/>
                <a:gd name="T23" fmla="*/ 33 h 98"/>
                <a:gd name="T24" fmla="*/ 0 w 64"/>
                <a:gd name="T25" fmla="*/ 42 h 98"/>
                <a:gd name="T26" fmla="*/ 0 w 64"/>
                <a:gd name="T27" fmla="*/ 90 h 98"/>
                <a:gd name="T28" fmla="*/ 9 w 64"/>
                <a:gd name="T29" fmla="*/ 98 h 98"/>
                <a:gd name="T30" fmla="*/ 54 w 64"/>
                <a:gd name="T31" fmla="*/ 98 h 98"/>
                <a:gd name="T32" fmla="*/ 64 w 64"/>
                <a:gd name="T33" fmla="*/ 90 h 98"/>
                <a:gd name="T34" fmla="*/ 64 w 64"/>
                <a:gd name="T35" fmla="*/ 42 h 98"/>
                <a:gd name="T36" fmla="*/ 54 w 64"/>
                <a:gd name="T37" fmla="*/ 33 h 98"/>
                <a:gd name="T38" fmla="*/ 16 w 64"/>
                <a:gd name="T39" fmla="*/ 25 h 98"/>
                <a:gd name="T40" fmla="*/ 16 w 64"/>
                <a:gd name="T41" fmla="*/ 10 h 98"/>
                <a:gd name="T42" fmla="*/ 24 w 64"/>
                <a:gd name="T43" fmla="*/ 2 h 98"/>
                <a:gd name="T44" fmla="*/ 40 w 64"/>
                <a:gd name="T45" fmla="*/ 2 h 98"/>
                <a:gd name="T46" fmla="*/ 48 w 64"/>
                <a:gd name="T47" fmla="*/ 10 h 98"/>
                <a:gd name="T48" fmla="*/ 48 w 64"/>
                <a:gd name="T49" fmla="*/ 25 h 98"/>
                <a:gd name="T50" fmla="*/ 40 w 64"/>
                <a:gd name="T51" fmla="*/ 33 h 98"/>
                <a:gd name="T52" fmla="*/ 24 w 64"/>
                <a:gd name="T53" fmla="*/ 33 h 98"/>
                <a:gd name="T54" fmla="*/ 16 w 64"/>
                <a:gd name="T55" fmla="*/ 25 h 98"/>
                <a:gd name="T56" fmla="*/ 62 w 64"/>
                <a:gd name="T57" fmla="*/ 90 h 98"/>
                <a:gd name="T58" fmla="*/ 54 w 64"/>
                <a:gd name="T59" fmla="*/ 96 h 98"/>
                <a:gd name="T60" fmla="*/ 9 w 64"/>
                <a:gd name="T61" fmla="*/ 96 h 98"/>
                <a:gd name="T62" fmla="*/ 1 w 64"/>
                <a:gd name="T63" fmla="*/ 90 h 98"/>
                <a:gd name="T64" fmla="*/ 1 w 64"/>
                <a:gd name="T65" fmla="*/ 42 h 98"/>
                <a:gd name="T66" fmla="*/ 9 w 64"/>
                <a:gd name="T67" fmla="*/ 35 h 98"/>
                <a:gd name="T68" fmla="*/ 30 w 64"/>
                <a:gd name="T69" fmla="*/ 35 h 98"/>
                <a:gd name="T70" fmla="*/ 32 w 64"/>
                <a:gd name="T71" fmla="*/ 40 h 98"/>
                <a:gd name="T72" fmla="*/ 34 w 64"/>
                <a:gd name="T73" fmla="*/ 35 h 98"/>
                <a:gd name="T74" fmla="*/ 54 w 64"/>
                <a:gd name="T75" fmla="*/ 35 h 98"/>
                <a:gd name="T76" fmla="*/ 62 w 64"/>
                <a:gd name="T77" fmla="*/ 42 h 98"/>
                <a:gd name="T78" fmla="*/ 62 w 64"/>
                <a:gd name="T79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98">
                  <a:moveTo>
                    <a:pt x="54" y="33"/>
                  </a:moveTo>
                  <a:cubicBezTo>
                    <a:pt x="46" y="33"/>
                    <a:pt x="46" y="33"/>
                    <a:pt x="46" y="33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30"/>
                    <a:pt x="49" y="28"/>
                    <a:pt x="49" y="25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4"/>
                    <a:pt x="45" y="0"/>
                    <a:pt x="4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0"/>
                    <a:pt x="14" y="4"/>
                    <a:pt x="14" y="10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8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4" y="33"/>
                    <a:pt x="0" y="37"/>
                    <a:pt x="0" y="42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4"/>
                    <a:pt x="4" y="98"/>
                    <a:pt x="9" y="98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0" y="98"/>
                    <a:pt x="64" y="94"/>
                    <a:pt x="64" y="90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7"/>
                    <a:pt x="60" y="33"/>
                    <a:pt x="54" y="33"/>
                  </a:cubicBezTo>
                  <a:close/>
                  <a:moveTo>
                    <a:pt x="16" y="25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5"/>
                    <a:pt x="20" y="2"/>
                    <a:pt x="24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4" y="2"/>
                    <a:pt x="48" y="5"/>
                    <a:pt x="48" y="10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30"/>
                    <a:pt x="44" y="33"/>
                    <a:pt x="40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0" y="33"/>
                    <a:pt x="16" y="30"/>
                    <a:pt x="16" y="25"/>
                  </a:cubicBezTo>
                  <a:close/>
                  <a:moveTo>
                    <a:pt x="62" y="90"/>
                  </a:moveTo>
                  <a:cubicBezTo>
                    <a:pt x="62" y="93"/>
                    <a:pt x="59" y="96"/>
                    <a:pt x="54" y="9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5" y="96"/>
                    <a:pt x="1" y="93"/>
                    <a:pt x="1" y="9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5" y="35"/>
                    <a:pt x="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9" y="35"/>
                    <a:pt x="62" y="38"/>
                    <a:pt x="62" y="42"/>
                  </a:cubicBezTo>
                  <a:lnTo>
                    <a:pt x="6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6" name="Freeform 27">
              <a:extLst>
                <a:ext uri="{FF2B5EF4-FFF2-40B4-BE49-F238E27FC236}">
                  <a16:creationId xmlns:a16="http://schemas.microsoft.com/office/drawing/2014/main" id="{62DA0782-A21E-6B43-A791-1844D864D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688" y="4171950"/>
              <a:ext cx="30162" cy="125413"/>
            </a:xfrm>
            <a:custGeom>
              <a:avLst/>
              <a:gdLst>
                <a:gd name="T0" fmla="*/ 0 w 19"/>
                <a:gd name="T1" fmla="*/ 65 h 79"/>
                <a:gd name="T2" fmla="*/ 10 w 19"/>
                <a:gd name="T3" fmla="*/ 79 h 79"/>
                <a:gd name="T4" fmla="*/ 19 w 19"/>
                <a:gd name="T5" fmla="*/ 65 h 79"/>
                <a:gd name="T6" fmla="*/ 10 w 19"/>
                <a:gd name="T7" fmla="*/ 0 h 79"/>
                <a:gd name="T8" fmla="*/ 0 w 19"/>
                <a:gd name="T9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9">
                  <a:moveTo>
                    <a:pt x="0" y="65"/>
                  </a:moveTo>
                  <a:lnTo>
                    <a:pt x="10" y="79"/>
                  </a:lnTo>
                  <a:lnTo>
                    <a:pt x="19" y="65"/>
                  </a:lnTo>
                  <a:lnTo>
                    <a:pt x="10" y="0"/>
                  </a:lnTo>
                  <a:lnTo>
                    <a:pt x="0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97" name="组合 104">
            <a:extLst>
              <a:ext uri="{FF2B5EF4-FFF2-40B4-BE49-F238E27FC236}">
                <a16:creationId xmlns:a16="http://schemas.microsoft.com/office/drawing/2014/main" id="{BAA05454-422D-1946-B956-82B4AAAA1E18}"/>
              </a:ext>
            </a:extLst>
          </p:cNvPr>
          <p:cNvGrpSpPr/>
          <p:nvPr/>
        </p:nvGrpSpPr>
        <p:grpSpPr>
          <a:xfrm rot="2700000">
            <a:off x="1538172" y="3418089"/>
            <a:ext cx="2893634" cy="647620"/>
            <a:chOff x="6442349" y="1453411"/>
            <a:chExt cx="1908019" cy="681178"/>
          </a:xfrm>
        </p:grpSpPr>
        <p:sp>
          <p:nvSpPr>
            <p:cNvPr id="99" name="矩形 106">
              <a:extLst>
                <a:ext uri="{FF2B5EF4-FFF2-40B4-BE49-F238E27FC236}">
                  <a16:creationId xmlns:a16="http://schemas.microsoft.com/office/drawing/2014/main" id="{73286A0A-1C5E-C24D-8A51-4FA3A9790BDD}"/>
                </a:ext>
              </a:extLst>
            </p:cNvPr>
            <p:cNvSpPr/>
            <p:nvPr/>
          </p:nvSpPr>
          <p:spPr>
            <a:xfrm>
              <a:off x="6442349" y="1453411"/>
              <a:ext cx="1908019" cy="681178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r"/>
              <a:r>
                <a:rPr lang="ru-RU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«Смет аутсорсинг»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0" name="直接连接符 107">
              <a:extLst>
                <a:ext uri="{FF2B5EF4-FFF2-40B4-BE49-F238E27FC236}">
                  <a16:creationId xmlns:a16="http://schemas.microsoft.com/office/drawing/2014/main" id="{05EFA2BB-FEEE-2444-91F2-A765D2D77C70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任意多边形 108">
            <a:extLst>
              <a:ext uri="{FF2B5EF4-FFF2-40B4-BE49-F238E27FC236}">
                <a16:creationId xmlns:a16="http://schemas.microsoft.com/office/drawing/2014/main" id="{87CAA1BA-83E6-7D40-BE34-419DC8C8AD6A}"/>
              </a:ext>
            </a:extLst>
          </p:cNvPr>
          <p:cNvSpPr/>
          <p:nvPr/>
        </p:nvSpPr>
        <p:spPr>
          <a:xfrm>
            <a:off x="3424159" y="3281760"/>
            <a:ext cx="2185605" cy="2185905"/>
          </a:xfrm>
          <a:custGeom>
            <a:avLst/>
            <a:gdLst>
              <a:gd name="connsiteX0" fmla="*/ 1748790 w 1748790"/>
              <a:gd name="connsiteY0" fmla="*/ 0 h 1748790"/>
              <a:gd name="connsiteX1" fmla="*/ 0 w 1748790"/>
              <a:gd name="connsiteY1" fmla="*/ 1748790 h 174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8790" h="1748790">
                <a:moveTo>
                  <a:pt x="1748790" y="0"/>
                </a:moveTo>
                <a:lnTo>
                  <a:pt x="0" y="174879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02" name="组合 109">
            <a:extLst>
              <a:ext uri="{FF2B5EF4-FFF2-40B4-BE49-F238E27FC236}">
                <a16:creationId xmlns:a16="http://schemas.microsoft.com/office/drawing/2014/main" id="{04463E4C-6947-1443-BFB5-3B4753B4CF37}"/>
              </a:ext>
            </a:extLst>
          </p:cNvPr>
          <p:cNvGrpSpPr/>
          <p:nvPr/>
        </p:nvGrpSpPr>
        <p:grpSpPr>
          <a:xfrm rot="2700000">
            <a:off x="8697722" y="2152208"/>
            <a:ext cx="2372042" cy="481987"/>
            <a:chOff x="6423334" y="1591870"/>
            <a:chExt cx="1897706" cy="385658"/>
          </a:xfrm>
        </p:grpSpPr>
        <p:sp>
          <p:nvSpPr>
            <p:cNvPr id="104" name="矩形 111">
              <a:extLst>
                <a:ext uri="{FF2B5EF4-FFF2-40B4-BE49-F238E27FC236}">
                  <a16:creationId xmlns:a16="http://schemas.microsoft.com/office/drawing/2014/main" id="{B60F756F-3602-E44C-9F31-9BCF8AA9DE26}"/>
                </a:ext>
              </a:extLst>
            </p:cNvPr>
            <p:cNvSpPr/>
            <p:nvPr/>
          </p:nvSpPr>
          <p:spPr>
            <a:xfrm>
              <a:off x="6423334" y="1591870"/>
              <a:ext cx="1890055" cy="385658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r>
                <a:rPr lang="ru-RU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«Проект смета» 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5" name="直接连接符 112">
              <a:extLst>
                <a:ext uri="{FF2B5EF4-FFF2-40B4-BE49-F238E27FC236}">
                  <a16:creationId xmlns:a16="http://schemas.microsoft.com/office/drawing/2014/main" id="{FB515C4B-AA06-DE4D-8233-FE1DBE98CEF7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任意多边形 113">
            <a:extLst>
              <a:ext uri="{FF2B5EF4-FFF2-40B4-BE49-F238E27FC236}">
                <a16:creationId xmlns:a16="http://schemas.microsoft.com/office/drawing/2014/main" id="{57E760DC-48EC-7242-887F-E88D6942F220}"/>
              </a:ext>
            </a:extLst>
          </p:cNvPr>
          <p:cNvSpPr/>
          <p:nvPr/>
        </p:nvSpPr>
        <p:spPr>
          <a:xfrm>
            <a:off x="6923766" y="1641703"/>
            <a:ext cx="1632572" cy="1650936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solidFill>
            <a:srgbClr val="261F1C"/>
          </a:solidFill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07" name="组合 114">
            <a:extLst>
              <a:ext uri="{FF2B5EF4-FFF2-40B4-BE49-F238E27FC236}">
                <a16:creationId xmlns:a16="http://schemas.microsoft.com/office/drawing/2014/main" id="{21EB0087-295F-DC46-BBF3-01548D98B192}"/>
              </a:ext>
            </a:extLst>
          </p:cNvPr>
          <p:cNvGrpSpPr/>
          <p:nvPr/>
        </p:nvGrpSpPr>
        <p:grpSpPr>
          <a:xfrm>
            <a:off x="8087404" y="2295332"/>
            <a:ext cx="509896" cy="400828"/>
            <a:chOff x="5297488" y="2511425"/>
            <a:chExt cx="407988" cy="3206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99BEF26B-D0A3-9F4E-9028-5D3F51D0E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2511425"/>
              <a:ext cx="322263" cy="239713"/>
            </a:xfrm>
            <a:custGeom>
              <a:avLst/>
              <a:gdLst>
                <a:gd name="T0" fmla="*/ 15 w 131"/>
                <a:gd name="T1" fmla="*/ 92 h 97"/>
                <a:gd name="T2" fmla="*/ 6 w 131"/>
                <a:gd name="T3" fmla="*/ 83 h 97"/>
                <a:gd name="T4" fmla="*/ 6 w 131"/>
                <a:gd name="T5" fmla="*/ 15 h 97"/>
                <a:gd name="T6" fmla="*/ 15 w 131"/>
                <a:gd name="T7" fmla="*/ 6 h 97"/>
                <a:gd name="T8" fmla="*/ 117 w 131"/>
                <a:gd name="T9" fmla="*/ 6 h 97"/>
                <a:gd name="T10" fmla="*/ 126 w 131"/>
                <a:gd name="T11" fmla="*/ 15 h 97"/>
                <a:gd name="T12" fmla="*/ 126 w 131"/>
                <a:gd name="T13" fmla="*/ 23 h 97"/>
                <a:gd name="T14" fmla="*/ 131 w 131"/>
                <a:gd name="T15" fmla="*/ 23 h 97"/>
                <a:gd name="T16" fmla="*/ 131 w 131"/>
                <a:gd name="T17" fmla="*/ 15 h 97"/>
                <a:gd name="T18" fmla="*/ 117 w 131"/>
                <a:gd name="T19" fmla="*/ 0 h 97"/>
                <a:gd name="T20" fmla="*/ 15 w 131"/>
                <a:gd name="T21" fmla="*/ 0 h 97"/>
                <a:gd name="T22" fmla="*/ 0 w 131"/>
                <a:gd name="T23" fmla="*/ 15 h 97"/>
                <a:gd name="T24" fmla="*/ 0 w 131"/>
                <a:gd name="T25" fmla="*/ 83 h 97"/>
                <a:gd name="T26" fmla="*/ 15 w 131"/>
                <a:gd name="T27" fmla="*/ 97 h 97"/>
                <a:gd name="T28" fmla="*/ 97 w 131"/>
                <a:gd name="T29" fmla="*/ 97 h 97"/>
                <a:gd name="T30" fmla="*/ 97 w 131"/>
                <a:gd name="T31" fmla="*/ 92 h 97"/>
                <a:gd name="T32" fmla="*/ 15 w 131"/>
                <a:gd name="T33" fmla="*/ 9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97">
                  <a:moveTo>
                    <a:pt x="15" y="92"/>
                  </a:moveTo>
                  <a:cubicBezTo>
                    <a:pt x="10" y="92"/>
                    <a:pt x="6" y="88"/>
                    <a:pt x="6" y="8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0"/>
                    <a:pt x="10" y="6"/>
                    <a:pt x="15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22" y="6"/>
                    <a:pt x="126" y="10"/>
                    <a:pt x="126" y="15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7"/>
                    <a:pt x="125" y="0"/>
                    <a:pt x="1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1"/>
                    <a:pt x="7" y="97"/>
                    <a:pt x="15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2"/>
                    <a:pt x="97" y="92"/>
                    <a:pt x="97" y="92"/>
                  </a:cubicBezTo>
                  <a:lnTo>
                    <a:pt x="15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91F3335C-1D0A-1843-B1BA-67223DBD2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963" y="2663825"/>
              <a:ext cx="163513" cy="168275"/>
            </a:xfrm>
            <a:custGeom>
              <a:avLst/>
              <a:gdLst>
                <a:gd name="T0" fmla="*/ 58 w 67"/>
                <a:gd name="T1" fmla="*/ 0 h 68"/>
                <a:gd name="T2" fmla="*/ 46 w 67"/>
                <a:gd name="T3" fmla="*/ 0 h 68"/>
                <a:gd name="T4" fmla="*/ 37 w 67"/>
                <a:gd name="T5" fmla="*/ 37 h 68"/>
                <a:gd name="T6" fmla="*/ 33 w 67"/>
                <a:gd name="T7" fmla="*/ 8 h 68"/>
                <a:gd name="T8" fmla="*/ 29 w 67"/>
                <a:gd name="T9" fmla="*/ 37 h 68"/>
                <a:gd name="T10" fmla="*/ 21 w 67"/>
                <a:gd name="T11" fmla="*/ 0 h 68"/>
                <a:gd name="T12" fmla="*/ 9 w 67"/>
                <a:gd name="T13" fmla="*/ 0 h 68"/>
                <a:gd name="T14" fmla="*/ 0 w 67"/>
                <a:gd name="T15" fmla="*/ 8 h 68"/>
                <a:gd name="T16" fmla="*/ 0 w 67"/>
                <a:gd name="T17" fmla="*/ 60 h 68"/>
                <a:gd name="T18" fmla="*/ 9 w 67"/>
                <a:gd name="T19" fmla="*/ 68 h 68"/>
                <a:gd name="T20" fmla="*/ 58 w 67"/>
                <a:gd name="T21" fmla="*/ 68 h 68"/>
                <a:gd name="T22" fmla="*/ 67 w 67"/>
                <a:gd name="T23" fmla="*/ 60 h 68"/>
                <a:gd name="T24" fmla="*/ 67 w 67"/>
                <a:gd name="T25" fmla="*/ 8 h 68"/>
                <a:gd name="T26" fmla="*/ 58 w 67"/>
                <a:gd name="T2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68">
                  <a:moveTo>
                    <a:pt x="58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5"/>
                    <a:pt x="4" y="68"/>
                    <a:pt x="9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63" y="68"/>
                    <a:pt x="67" y="65"/>
                    <a:pt x="67" y="60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4"/>
                    <a:pt x="63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id="{F1409E6F-A82C-B049-B406-6B79AD8B2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63" y="2573338"/>
              <a:ext cx="87313" cy="103188"/>
            </a:xfrm>
            <a:custGeom>
              <a:avLst/>
              <a:gdLst>
                <a:gd name="T0" fmla="*/ 9 w 35"/>
                <a:gd name="T1" fmla="*/ 35 h 42"/>
                <a:gd name="T2" fmla="*/ 9 w 35"/>
                <a:gd name="T3" fmla="*/ 36 h 42"/>
                <a:gd name="T4" fmla="*/ 15 w 35"/>
                <a:gd name="T5" fmla="*/ 36 h 42"/>
                <a:gd name="T6" fmla="*/ 17 w 35"/>
                <a:gd name="T7" fmla="*/ 42 h 42"/>
                <a:gd name="T8" fmla="*/ 20 w 35"/>
                <a:gd name="T9" fmla="*/ 36 h 42"/>
                <a:gd name="T10" fmla="*/ 26 w 35"/>
                <a:gd name="T11" fmla="*/ 36 h 42"/>
                <a:gd name="T12" fmla="*/ 26 w 35"/>
                <a:gd name="T13" fmla="*/ 35 h 42"/>
                <a:gd name="T14" fmla="*/ 35 w 35"/>
                <a:gd name="T15" fmla="*/ 26 h 42"/>
                <a:gd name="T16" fmla="*/ 35 w 35"/>
                <a:gd name="T17" fmla="*/ 9 h 42"/>
                <a:gd name="T18" fmla="*/ 26 w 35"/>
                <a:gd name="T19" fmla="*/ 0 h 42"/>
                <a:gd name="T20" fmla="*/ 9 w 35"/>
                <a:gd name="T21" fmla="*/ 0 h 42"/>
                <a:gd name="T22" fmla="*/ 0 w 35"/>
                <a:gd name="T23" fmla="*/ 9 h 42"/>
                <a:gd name="T24" fmla="*/ 0 w 35"/>
                <a:gd name="T25" fmla="*/ 26 h 42"/>
                <a:gd name="T26" fmla="*/ 9 w 35"/>
                <a:gd name="T27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42">
                  <a:moveTo>
                    <a:pt x="9" y="35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1" y="35"/>
                    <a:pt x="35" y="31"/>
                    <a:pt x="35" y="2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4"/>
                    <a:pt x="31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1"/>
                    <a:pt x="4" y="35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132C9DFC-6F47-A647-AEA1-76C038B92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2413" y="2605088"/>
              <a:ext cx="203200" cy="109538"/>
            </a:xfrm>
            <a:custGeom>
              <a:avLst/>
              <a:gdLst>
                <a:gd name="T0" fmla="*/ 116 w 128"/>
                <a:gd name="T1" fmla="*/ 9 h 69"/>
                <a:gd name="T2" fmla="*/ 91 w 128"/>
                <a:gd name="T3" fmla="*/ 34 h 69"/>
                <a:gd name="T4" fmla="*/ 79 w 128"/>
                <a:gd name="T5" fmla="*/ 20 h 69"/>
                <a:gd name="T6" fmla="*/ 38 w 128"/>
                <a:gd name="T7" fmla="*/ 59 h 69"/>
                <a:gd name="T8" fmla="*/ 15 w 128"/>
                <a:gd name="T9" fmla="*/ 50 h 69"/>
                <a:gd name="T10" fmla="*/ 0 w 128"/>
                <a:gd name="T11" fmla="*/ 65 h 69"/>
                <a:gd name="T12" fmla="*/ 3 w 128"/>
                <a:gd name="T13" fmla="*/ 69 h 69"/>
                <a:gd name="T14" fmla="*/ 17 w 128"/>
                <a:gd name="T15" fmla="*/ 55 h 69"/>
                <a:gd name="T16" fmla="*/ 40 w 128"/>
                <a:gd name="T17" fmla="*/ 64 h 69"/>
                <a:gd name="T18" fmla="*/ 79 w 128"/>
                <a:gd name="T19" fmla="*/ 26 h 69"/>
                <a:gd name="T20" fmla="*/ 91 w 128"/>
                <a:gd name="T21" fmla="*/ 40 h 69"/>
                <a:gd name="T22" fmla="*/ 119 w 128"/>
                <a:gd name="T23" fmla="*/ 12 h 69"/>
                <a:gd name="T24" fmla="*/ 124 w 128"/>
                <a:gd name="T25" fmla="*/ 17 h 69"/>
                <a:gd name="T26" fmla="*/ 128 w 128"/>
                <a:gd name="T27" fmla="*/ 0 h 69"/>
                <a:gd name="T28" fmla="*/ 111 w 128"/>
                <a:gd name="T29" fmla="*/ 5 h 69"/>
                <a:gd name="T30" fmla="*/ 116 w 128"/>
                <a:gd name="T31" fmla="*/ 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69">
                  <a:moveTo>
                    <a:pt x="116" y="9"/>
                  </a:moveTo>
                  <a:lnTo>
                    <a:pt x="91" y="34"/>
                  </a:lnTo>
                  <a:lnTo>
                    <a:pt x="79" y="20"/>
                  </a:lnTo>
                  <a:lnTo>
                    <a:pt x="38" y="59"/>
                  </a:lnTo>
                  <a:lnTo>
                    <a:pt x="15" y="50"/>
                  </a:lnTo>
                  <a:lnTo>
                    <a:pt x="0" y="65"/>
                  </a:lnTo>
                  <a:lnTo>
                    <a:pt x="3" y="69"/>
                  </a:lnTo>
                  <a:lnTo>
                    <a:pt x="17" y="55"/>
                  </a:lnTo>
                  <a:lnTo>
                    <a:pt x="40" y="64"/>
                  </a:lnTo>
                  <a:lnTo>
                    <a:pt x="79" y="26"/>
                  </a:lnTo>
                  <a:lnTo>
                    <a:pt x="91" y="40"/>
                  </a:lnTo>
                  <a:lnTo>
                    <a:pt x="119" y="12"/>
                  </a:lnTo>
                  <a:lnTo>
                    <a:pt x="124" y="17"/>
                  </a:lnTo>
                  <a:lnTo>
                    <a:pt x="128" y="0"/>
                  </a:lnTo>
                  <a:lnTo>
                    <a:pt x="111" y="5"/>
                  </a:lnTo>
                  <a:lnTo>
                    <a:pt x="11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501613" y="6313597"/>
            <a:ext cx="2743200" cy="365125"/>
          </a:xfrm>
        </p:spPr>
        <p:txBody>
          <a:bodyPr/>
          <a:lstStyle/>
          <a:p>
            <a:pPr algn="ctr"/>
            <a:fld id="{8B2AC70D-ECCF-4241-A93A-8AFA3630B14E}" type="slidenum">
              <a:rPr lang="en-UA" sz="2400" smtClean="0">
                <a:latin typeface="Arial Black" panose="020B0A04020102020204" pitchFamily="34" charset="0"/>
              </a:rPr>
              <a:pPr algn="ctr"/>
              <a:t>6</a:t>
            </a:fld>
            <a:endParaRPr lang="en-UA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4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3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9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8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1" grpId="0" animBg="1"/>
      <p:bldP spid="89" grpId="0" animBg="1"/>
      <p:bldP spid="101" grpId="0" animBg="1"/>
      <p:bldP spid="1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Анализ конкурентов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507460"/>
              </p:ext>
            </p:extLst>
          </p:nvPr>
        </p:nvGraphicFramePr>
        <p:xfrm>
          <a:off x="1137557" y="1693069"/>
          <a:ext cx="9587048" cy="4114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25069">
                  <a:extLst>
                    <a:ext uri="{9D8B030D-6E8A-4147-A177-3AD203B41FA5}">
                      <a16:colId xmlns:a16="http://schemas.microsoft.com/office/drawing/2014/main" val="3402400171"/>
                    </a:ext>
                  </a:extLst>
                </a:gridCol>
                <a:gridCol w="1522883">
                  <a:extLst>
                    <a:ext uri="{9D8B030D-6E8A-4147-A177-3AD203B41FA5}">
                      <a16:colId xmlns:a16="http://schemas.microsoft.com/office/drawing/2014/main" val="4006025222"/>
                    </a:ext>
                  </a:extLst>
                </a:gridCol>
                <a:gridCol w="1045573">
                  <a:extLst>
                    <a:ext uri="{9D8B030D-6E8A-4147-A177-3AD203B41FA5}">
                      <a16:colId xmlns:a16="http://schemas.microsoft.com/office/drawing/2014/main" val="438753279"/>
                    </a:ext>
                  </a:extLst>
                </a:gridCol>
                <a:gridCol w="1597841">
                  <a:extLst>
                    <a:ext uri="{9D8B030D-6E8A-4147-A177-3AD203B41FA5}">
                      <a16:colId xmlns:a16="http://schemas.microsoft.com/office/drawing/2014/main" val="1697010769"/>
                    </a:ext>
                  </a:extLst>
                </a:gridCol>
                <a:gridCol w="1597841">
                  <a:extLst>
                    <a:ext uri="{9D8B030D-6E8A-4147-A177-3AD203B41FA5}">
                      <a16:colId xmlns:a16="http://schemas.microsoft.com/office/drawing/2014/main" val="1947298232"/>
                    </a:ext>
                  </a:extLst>
                </a:gridCol>
                <a:gridCol w="1597841">
                  <a:extLst>
                    <a:ext uri="{9D8B030D-6E8A-4147-A177-3AD203B41FA5}">
                      <a16:colId xmlns:a16="http://schemas.microsoft.com/office/drawing/2014/main" val="1934063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Конкурент/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критерий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2000" b="1" dirty="0">
                          <a:solidFill>
                            <a:schemeClr val="tx2"/>
                          </a:solidFill>
                          <a:latin typeface="+mn-lt"/>
                        </a:rPr>
                        <a:t>Смет аутсорсинг</a:t>
                      </a:r>
                      <a:endParaRPr lang="zh-CN" altLang="en-US" sz="2000" b="1" dirty="0">
                        <a:solidFill>
                          <a:schemeClr val="tx2"/>
                        </a:solidFill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+mn-lt"/>
                        </a:rPr>
                        <a:t>Проект смета</a:t>
                      </a:r>
                      <a:endParaRPr lang="zh-CN" altLang="en-US" sz="2000" b="1" dirty="0">
                        <a:solidFill>
                          <a:schemeClr val="tx2"/>
                        </a:solidFill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+mn-lt"/>
                        </a:rPr>
                        <a:t>Сметное дело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+mn-lt"/>
                        </a:rPr>
                        <a:t>Галактион</a:t>
                      </a:r>
                      <a:endParaRPr lang="zh-CN" altLang="en-US" sz="2000" b="1" dirty="0">
                        <a:solidFill>
                          <a:schemeClr val="tx2"/>
                        </a:solidFill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Наш проект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262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Профессиональные специалисты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+mn-lt"/>
                        </a:rPr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+mn-lt"/>
                        </a:rPr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+mn-lt"/>
                        </a:rPr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+mn-lt"/>
                        </a:rPr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469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Предоставление услуг</a:t>
                      </a:r>
                      <a:r>
                        <a:rPr lang="ru-RU" sz="20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 полного цикла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+mn-lt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+mn-lt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+mn-lt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+mn-lt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868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Гарантия на</a:t>
                      </a:r>
                      <a:r>
                        <a:rPr lang="ru-RU" sz="20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 услуги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+mn-lt"/>
                        </a:rPr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+mn-lt"/>
                        </a:rPr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+mn-lt"/>
                        </a:rPr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+mn-lt"/>
                        </a:rPr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212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Надежность</a:t>
                      </a:r>
                      <a:r>
                        <a:rPr lang="ru-RU" sz="20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 информации для экспертизы сметы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+mn-lt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+mn-lt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+mn-lt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+mn-lt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41099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559481" y="6324963"/>
            <a:ext cx="2743200" cy="365125"/>
          </a:xfrm>
        </p:spPr>
        <p:txBody>
          <a:bodyPr/>
          <a:lstStyle/>
          <a:p>
            <a:pPr algn="ctr"/>
            <a:fld id="{8B2AC70D-ECCF-4241-A93A-8AFA3630B14E}" type="slidenum">
              <a:rPr lang="en-UA" sz="2400" smtClean="0">
                <a:solidFill>
                  <a:schemeClr val="accent2"/>
                </a:solidFill>
                <a:latin typeface="Arial Black" panose="020B0A04020102020204" pitchFamily="34" charset="0"/>
              </a:rPr>
              <a:pPr algn="ctr"/>
              <a:t>7</a:t>
            </a:fld>
            <a:endParaRPr lang="en-UA" sz="24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4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463" y="545855"/>
            <a:ext cx="10839683" cy="1009745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Основные конкурентные преимущества</a:t>
            </a:r>
            <a:endParaRPr lang="en-UA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2CF13DF9-9D71-FE42-AF70-897C1C1DDA1C}"/>
              </a:ext>
            </a:extLst>
          </p:cNvPr>
          <p:cNvGrpSpPr/>
          <p:nvPr/>
        </p:nvGrpSpPr>
        <p:grpSpPr>
          <a:xfrm>
            <a:off x="5186310" y="1734460"/>
            <a:ext cx="1819380" cy="3776112"/>
            <a:chOff x="4923304" y="1684213"/>
            <a:chExt cx="2229277" cy="4626854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71CEFFB3-47C7-9F42-940E-4532F34282FE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4923B1A9-4BDE-6945-AA3B-2466172733B1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874660-1513-6B4C-A80F-AD05AC09EF91}"/>
                </a:ext>
              </a:extLst>
            </p:cNvPr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3508B5E7-F1C4-5840-B4ED-8A32086E06B6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9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6078E9E7-6F42-AA41-B27E-49151C597E61}"/>
                </a:ext>
              </a:extLst>
            </p:cNvPr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19" name="Circular Arrow 18">
                <a:extLst>
                  <a:ext uri="{FF2B5EF4-FFF2-40B4-BE49-F238E27FC236}">
                    <a16:creationId xmlns:a16="http://schemas.microsoft.com/office/drawing/2014/main" id="{5902EFAC-1100-0B4D-B407-081ABAE3A1BA}"/>
                  </a:ext>
                </a:extLst>
              </p:cNvPr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1EED87-77EF-6F44-B9CE-7EA034B2AE80}"/>
                  </a:ext>
                </a:extLst>
              </p:cNvPr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C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0" name="Group 9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07C967-B5E6-C74E-AD2A-BD40C8779A11}"/>
                </a:ext>
              </a:extLst>
            </p:cNvPr>
            <p:cNvGrpSpPr/>
            <p:nvPr/>
          </p:nvGrpSpPr>
          <p:grpSpPr>
            <a:xfrm>
              <a:off x="5047662" y="4811504"/>
              <a:ext cx="1498839" cy="1499563"/>
              <a:chOff x="5105718" y="4691919"/>
              <a:chExt cx="1498839" cy="1499563"/>
            </a:xfrm>
          </p:grpSpPr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id="{08140BC7-A757-D249-BBA3-C76DDE88ECC3}"/>
                  </a:ext>
                </a:extLst>
              </p:cNvPr>
              <p:cNvSpPr/>
              <p:nvPr/>
            </p:nvSpPr>
            <p:spPr>
              <a:xfrm>
                <a:off x="5105718" y="4691919"/>
                <a:ext cx="1498839" cy="1499563"/>
              </a:xfrm>
              <a:prstGeom prst="blockArc">
                <a:avLst>
                  <a:gd name="adj1" fmla="val 0"/>
                  <a:gd name="adj2" fmla="val 18900000"/>
                  <a:gd name="adj3" fmla="val 12740"/>
                </a:avLst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6143A44-E28B-A447-93A8-496C9D0434CE}"/>
                  </a:ext>
                </a:extLst>
              </p:cNvPr>
              <p:cNvSpPr/>
              <p:nvPr/>
            </p:nvSpPr>
            <p:spPr>
              <a:xfrm>
                <a:off x="5576543" y="5163711"/>
                <a:ext cx="584388" cy="5843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D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BF41C622-7D5B-1F47-A66C-11A27984D68B}"/>
                </a:ext>
              </a:extLst>
            </p:cNvPr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>
                <a:extLst>
                  <a:ext uri="{FF2B5EF4-FFF2-40B4-BE49-F238E27FC236}">
                    <a16:creationId xmlns:a16="http://schemas.microsoft.com/office/drawing/2014/main" id="{E6D6344C-31DC-3946-8046-46F889444BA7}"/>
                  </a:ext>
                </a:extLst>
              </p:cNvPr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AE6471-CFF3-B945-8CF5-5C02EB1795E7}"/>
                  </a:ext>
                </a:extLst>
              </p:cNvPr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B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163EDCB4-DCC1-3045-92AB-BF51E47552F4}"/>
                </a:ext>
              </a:extLst>
            </p:cNvPr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3" name="Circular Arrow 12">
                <a:extLst>
                  <a:ext uri="{FF2B5EF4-FFF2-40B4-BE49-F238E27FC236}">
                    <a16:creationId xmlns:a16="http://schemas.microsoft.com/office/drawing/2014/main" id="{83C2A2E4-05E2-EB4D-8DD5-4DC8E18C862B}"/>
                  </a:ext>
                </a:extLst>
              </p:cNvPr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595AE00-7FD9-3E42-893F-83785B60F62B}"/>
                  </a:ext>
                </a:extLst>
              </p:cNvPr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A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23" name="矩形 35">
            <a:extLst>
              <a:ext uri="{FF2B5EF4-FFF2-40B4-BE49-F238E27FC236}">
                <a16:creationId xmlns:a16="http://schemas.microsoft.com/office/drawing/2014/main" id="{39A755D7-D049-4F44-8DD1-7C70AB604316}"/>
              </a:ext>
            </a:extLst>
          </p:cNvPr>
          <p:cNvSpPr/>
          <p:nvPr/>
        </p:nvSpPr>
        <p:spPr>
          <a:xfrm>
            <a:off x="7150971" y="1917459"/>
            <a:ext cx="404389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ru-RU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Предоставление специалистов высокого уровня для технического сопровождения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6" name="矩形 41">
            <a:extLst>
              <a:ext uri="{FF2B5EF4-FFF2-40B4-BE49-F238E27FC236}">
                <a16:creationId xmlns:a16="http://schemas.microsoft.com/office/drawing/2014/main" id="{45901CF8-3E82-2249-A55F-E65587DB8B94}"/>
              </a:ext>
            </a:extLst>
          </p:cNvPr>
          <p:cNvSpPr/>
          <p:nvPr/>
        </p:nvSpPr>
        <p:spPr>
          <a:xfrm>
            <a:off x="7150970" y="3615083"/>
            <a:ext cx="2972743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Надежная и актуальная информация из личной базы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9" name="矩形 44">
            <a:extLst>
              <a:ext uri="{FF2B5EF4-FFF2-40B4-BE49-F238E27FC236}">
                <a16:creationId xmlns:a16="http://schemas.microsoft.com/office/drawing/2014/main" id="{5F473D60-3840-964A-AE77-4B3A3E9A8C54}"/>
              </a:ext>
            </a:extLst>
          </p:cNvPr>
          <p:cNvSpPr/>
          <p:nvPr/>
        </p:nvSpPr>
        <p:spPr>
          <a:xfrm>
            <a:off x="947182" y="2808708"/>
            <a:ext cx="4078083" cy="806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ru-RU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Предоставление услуг полного цикла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2" name="矩形 47">
            <a:extLst>
              <a:ext uri="{FF2B5EF4-FFF2-40B4-BE49-F238E27FC236}">
                <a16:creationId xmlns:a16="http://schemas.microsoft.com/office/drawing/2014/main" id="{B87F231D-97BD-884B-99C6-7D2EE964690C}"/>
              </a:ext>
            </a:extLst>
          </p:cNvPr>
          <p:cNvSpPr/>
          <p:nvPr/>
        </p:nvSpPr>
        <p:spPr>
          <a:xfrm>
            <a:off x="2343859" y="4296020"/>
            <a:ext cx="268140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Гарантия выполнения заявленного объёма работ 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524621" y="6323000"/>
            <a:ext cx="2743200" cy="365125"/>
          </a:xfrm>
        </p:spPr>
        <p:txBody>
          <a:bodyPr/>
          <a:lstStyle/>
          <a:p>
            <a:pPr algn="ctr"/>
            <a:fld id="{8B2AC70D-ECCF-4241-A93A-8AFA3630B14E}" type="slidenum">
              <a:rPr lang="en-UA" sz="2400" smtClean="0">
                <a:solidFill>
                  <a:schemeClr val="accent2"/>
                </a:solidFill>
                <a:latin typeface="Arial Black" panose="020B0A04020102020204" pitchFamily="34" charset="0"/>
              </a:rPr>
              <a:pPr algn="ctr"/>
              <a:t>8</a:t>
            </a:fld>
            <a:endParaRPr lang="en-UA" sz="24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74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9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Календарный план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724400" y="6335392"/>
            <a:ext cx="2743200" cy="365125"/>
          </a:xfrm>
        </p:spPr>
        <p:txBody>
          <a:bodyPr/>
          <a:lstStyle/>
          <a:p>
            <a:pPr algn="ctr"/>
            <a:fld id="{8B2AC70D-ECCF-4241-A93A-8AFA3630B14E}" type="slidenum">
              <a:rPr lang="en-UA" sz="2400" smtClean="0">
                <a:solidFill>
                  <a:schemeClr val="accent2"/>
                </a:solidFill>
                <a:latin typeface="Arial Black" panose="020B0A04020102020204" pitchFamily="34" charset="0"/>
              </a:rPr>
              <a:pPr algn="ctr"/>
              <a:t>9</a:t>
            </a:fld>
            <a:endParaRPr lang="en-UA" sz="24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flipV="1">
            <a:off x="1012934" y="1810150"/>
            <a:ext cx="140603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441983"/>
              </p:ext>
            </p:extLst>
          </p:nvPr>
        </p:nvGraphicFramePr>
        <p:xfrm>
          <a:off x="1766046" y="1346294"/>
          <a:ext cx="8659908" cy="4787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447">
                  <a:extLst>
                    <a:ext uri="{9D8B030D-6E8A-4147-A177-3AD203B41FA5}">
                      <a16:colId xmlns:a16="http://schemas.microsoft.com/office/drawing/2014/main" val="1154703387"/>
                    </a:ext>
                  </a:extLst>
                </a:gridCol>
                <a:gridCol w="3173507">
                  <a:extLst>
                    <a:ext uri="{9D8B030D-6E8A-4147-A177-3AD203B41FA5}">
                      <a16:colId xmlns:a16="http://schemas.microsoft.com/office/drawing/2014/main" val="2029691069"/>
                    </a:ext>
                  </a:extLst>
                </a:gridCol>
                <a:gridCol w="1963269">
                  <a:extLst>
                    <a:ext uri="{9D8B030D-6E8A-4147-A177-3AD203B41FA5}">
                      <a16:colId xmlns:a16="http://schemas.microsoft.com/office/drawing/2014/main" val="3081297749"/>
                    </a:ext>
                  </a:extLst>
                </a:gridCol>
                <a:gridCol w="2366685">
                  <a:extLst>
                    <a:ext uri="{9D8B030D-6E8A-4147-A177-3AD203B41FA5}">
                      <a16:colId xmlns:a16="http://schemas.microsoft.com/office/drawing/2014/main" val="3920221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№ этапа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Название этапа календарного плана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25145" marR="6985" indent="-498475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Длительность этапа,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мес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Стоимость, руб.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893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Разработка бизнес-идеи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01.09.2023-01.12.2023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536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Написание полной технической документации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08.12.2023-12.02.2023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200000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8627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127635" indent="0" algn="ctr">
                        <a:lnSpc>
                          <a:spcPct val="113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ru-RU" sz="18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Закупка необходимого оборудования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12.02.2023-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14.02.2023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90000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5482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127635" indent="0" algn="ctr">
                        <a:lnSpc>
                          <a:spcPct val="113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4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Найм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требуемых работников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16.02.2023-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18.02.2023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130000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504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127635" indent="0" algn="ctr">
                        <a:lnSpc>
                          <a:spcPct val="113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5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Продвижение и реклама услуги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20.02.2023-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24.04.2023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80000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8154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127635" indent="0" algn="ctr">
                        <a:lnSpc>
                          <a:spcPct val="113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6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Тестирование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16.05.2023-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18.05.2023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120000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8929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127635" indent="0" algn="ctr">
                        <a:lnSpc>
                          <a:spcPct val="113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7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Запуск проекта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30.05.2023-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15.06.2023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50000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7233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27635"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670000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2183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674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9B810"/>
      </a:accent1>
      <a:accent2>
        <a:srgbClr val="6C7074"/>
      </a:accent2>
      <a:accent3>
        <a:srgbClr val="BBA894"/>
      </a:accent3>
      <a:accent4>
        <a:srgbClr val="FFC000"/>
      </a:accent4>
      <a:accent5>
        <a:srgbClr val="8B653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346</Words>
  <Application>Microsoft Office PowerPoint</Application>
  <PresentationFormat>Широкоэкранный</PresentationFormat>
  <Paragraphs>146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Исследование характеристик сухих строительных смесей и изделий на гипсовом вяжущем</vt:lpstr>
      <vt:lpstr>Аннотация</vt:lpstr>
      <vt:lpstr>Наша цель: </vt:lpstr>
      <vt:lpstr>Базовая бизнес-идея</vt:lpstr>
      <vt:lpstr>Бизнес-модель</vt:lpstr>
      <vt:lpstr>Основные конкуренты</vt:lpstr>
      <vt:lpstr>Анализ конкурентов</vt:lpstr>
      <vt:lpstr>Основные конкурентные преимущества</vt:lpstr>
      <vt:lpstr>Календарный план</vt:lpstr>
      <vt:lpstr>Команда проекта</vt:lpstr>
      <vt:lpstr>Контакты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zhenya.semina2017@yandex.ru</cp:lastModifiedBy>
  <cp:revision>35</cp:revision>
  <dcterms:created xsi:type="dcterms:W3CDTF">2023-02-11T11:38:42Z</dcterms:created>
  <dcterms:modified xsi:type="dcterms:W3CDTF">2023-12-06T07:19:51Z</dcterms:modified>
</cp:coreProperties>
</file>