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62" r:id="rId6"/>
    <p:sldId id="263" r:id="rId7"/>
    <p:sldId id="258" r:id="rId8"/>
    <p:sldId id="267" r:id="rId9"/>
    <p:sldId id="283" r:id="rId10"/>
    <p:sldId id="259" r:id="rId11"/>
    <p:sldId id="275" r:id="rId12"/>
    <p:sldId id="277" r:id="rId13"/>
    <p:sldId id="265" r:id="rId14"/>
    <p:sldId id="264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660"/>
  </p:normalViewPr>
  <p:slideViewPr>
    <p:cSldViewPr snapToGrid="0">
      <p:cViewPr>
        <p:scale>
          <a:sx n="75" d="100"/>
          <a:sy n="75" d="100"/>
        </p:scale>
        <p:origin x="-701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microsoft.com/office/2007/relationships/hdphoto" Target="../media/image2.wdp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E10F-0DF3-498E-BC78-C8B9F530E37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15C7A0-E627-47E5-B203-BAC3B9F4865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5367" y="207434"/>
            <a:ext cx="7766936" cy="164630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+mj-lt"/>
              </a:rPr>
              <a:t>Министерство науки и высшего образования Российской Федерации</a:t>
            </a:r>
            <a:br>
              <a:rPr lang="ru-RU" sz="1600" dirty="0">
                <a:solidFill>
                  <a:schemeClr val="tx1"/>
                </a:solidFill>
                <a:cs typeface="+mj-lt"/>
              </a:rPr>
            </a:br>
            <a:r>
              <a:rPr lang="ru-RU" sz="1600" dirty="0">
                <a:solidFill>
                  <a:schemeClr val="tx1"/>
                </a:solidFill>
                <a:cs typeface="+mj-lt"/>
              </a:rPr>
              <a:t>Рязанский институт (филиал) федерального государственного автономного образовательного учреждения высшего образования </a:t>
            </a:r>
            <a:br>
              <a:rPr lang="ru-RU" sz="1600" dirty="0">
                <a:solidFill>
                  <a:schemeClr val="tx1"/>
                </a:solidFill>
                <a:cs typeface="+mj-lt"/>
              </a:rPr>
            </a:br>
            <a:r>
              <a:rPr lang="ru-RU" sz="1600" dirty="0">
                <a:solidFill>
                  <a:schemeClr val="tx1"/>
                </a:solidFill>
                <a:cs typeface="+mj-lt"/>
              </a:rPr>
              <a:t>«Московский политехнический университет»</a:t>
            </a:r>
            <a:br>
              <a:rPr lang="ru-RU" sz="1600" dirty="0">
                <a:solidFill>
                  <a:schemeClr val="tx1"/>
                </a:solidFill>
                <a:cs typeface="+mj-lt"/>
              </a:rPr>
            </a:br>
            <a:r>
              <a:rPr lang="ru-RU" sz="1600" dirty="0">
                <a:solidFill>
                  <a:schemeClr val="tx1"/>
                </a:solidFill>
                <a:cs typeface="+mj-lt"/>
              </a:rPr>
              <a:t>Кафедра «Промышленное и гражданское строительство»</a:t>
            </a:r>
            <a:br>
              <a:rPr lang="ru-RU" sz="1600" dirty="0">
                <a:solidFill>
                  <a:schemeClr val="tx1"/>
                </a:solidFill>
                <a:cs typeface="+mj-lt"/>
              </a:rPr>
            </a:br>
            <a:endParaRPr lang="ru-RU" sz="1600" dirty="0">
              <a:solidFill>
                <a:schemeClr val="tx1"/>
              </a:solidFill>
              <a:cs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6133"/>
            <a:ext cx="11772899" cy="4851867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Использование отходов тепла в теплообменниках</a:t>
            </a:r>
            <a:endParaRPr lang="ru-RU" sz="2400" dirty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Разработали : студенты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5 </a:t>
            </a:r>
            <a:r>
              <a:rPr lang="ru-RU" sz="2000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курса группы 191Р21 </a:t>
            </a:r>
            <a:endParaRPr lang="ru-RU" sz="2000" dirty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ru-RU" sz="2000" b="1" dirty="0" err="1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Суфранович</a:t>
            </a:r>
            <a:r>
              <a:rPr lang="ru-RU" sz="2000" b="1" dirty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 Д.А.</a:t>
            </a:r>
            <a:endParaRPr lang="ru-RU" sz="2000" b="1" dirty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Замшев Г.С.</a:t>
            </a:r>
            <a:endParaRPr lang="ru-RU" sz="2000" b="1" dirty="0" smtClean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Киреева В.П.</a:t>
            </a:r>
            <a:endParaRPr lang="ru-RU" sz="2000" b="1" dirty="0" smtClean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Термяева</a:t>
            </a:r>
            <a:r>
              <a:rPr lang="ru-RU" sz="2000" b="1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 А.А.</a:t>
            </a:r>
            <a:endParaRPr lang="ru-RU" sz="2000" b="1" dirty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Рязань</a:t>
            </a:r>
            <a:endParaRPr lang="ru-RU" sz="2000" dirty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г.</a:t>
            </a:r>
            <a:endParaRPr lang="ru-RU" sz="2000" dirty="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1" y="117445"/>
            <a:ext cx="6258187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Ценность проекта для потребителей</a:t>
            </a:r>
            <a:endParaRPr lang="ru-RU" sz="2800" dirty="0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930265" y="1218565"/>
            <a:ext cx="6261735" cy="5320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3680" y="1218565"/>
            <a:ext cx="5358765" cy="5320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1" y="117445"/>
            <a:ext cx="6258187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Ценность проекта для потребителей</a:t>
            </a:r>
            <a:endParaRPr lang="ru-RU" sz="2800" dirty="0"/>
          </a:p>
        </p:txBody>
      </p:sp>
      <p:pic>
        <p:nvPicPr>
          <p:cNvPr id="102" name="Content Placeholder 1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50240" y="1785620"/>
            <a:ext cx="5520690" cy="3808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6905" y="1714500"/>
            <a:ext cx="4184015" cy="3880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39176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9490" y="775970"/>
            <a:ext cx="9909175" cy="6451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 учётом роста оборота общественного питания и площади, занимаемой соответствующими заведениями, востребованность в нашей системе </a:t>
            </a:r>
            <a:r>
              <a:rPr lang="ru-RU" dirty="0" err="1" smtClean="0"/>
              <a:t>будет</a:t>
            </a:r>
            <a:r>
              <a:rPr lang="ru-RU" dirty="0" smtClean="0"/>
              <a:t> только расти.</a:t>
            </a:r>
            <a:endParaRPr lang="ru-RU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20" y="1421130"/>
            <a:ext cx="6680200" cy="351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/>
          <p:nvPr/>
        </p:nvGraphicFramePr>
        <p:xfrm>
          <a:off x="6096000" y="16002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  <a:gridCol w="0"/>
                <a:gridCol w="0"/>
                <a:gridCol w="0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1 019 225,6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1 400 823,9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1 682 402,1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2 033 888,2</a:t>
                      </a:r>
                      <a:endParaRPr lang="en-US" sz="12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765" y="5119370"/>
            <a:ext cx="9348470" cy="150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39176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Конкуренты: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14805" y="1740535"/>
            <a:ext cx="7630795" cy="41541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sz="2400" b="1" u="sng" dirty="0" smtClean="0"/>
          </a:p>
          <a:p>
            <a:r>
              <a:rPr lang="ru-RU" sz="4800" dirty="0" smtClean="0"/>
              <a:t>⨀ «</a:t>
            </a:r>
            <a:r>
              <a:rPr lang="ru-RU" sz="4800" dirty="0" err="1" smtClean="0"/>
              <a:t>ТеплоЭнерго</a:t>
            </a:r>
            <a:r>
              <a:rPr lang="ru-RU" sz="4800" dirty="0" smtClean="0"/>
              <a:t>»</a:t>
            </a:r>
            <a:endParaRPr lang="ru-RU" sz="4800" u="sng" dirty="0" smtClean="0"/>
          </a:p>
          <a:p>
            <a:r>
              <a:rPr lang="ru-RU" sz="4800" dirty="0" smtClean="0"/>
              <a:t>⨀ «</a:t>
            </a:r>
            <a:r>
              <a:rPr lang="ru-RU" sz="4800" dirty="0" err="1" smtClean="0"/>
              <a:t>ЭкоТепло</a:t>
            </a:r>
            <a:r>
              <a:rPr lang="ru-RU" sz="4800" dirty="0" smtClean="0"/>
              <a:t>»</a:t>
            </a:r>
            <a:endParaRPr lang="ru-RU" sz="4800" u="sng" dirty="0" smtClean="0"/>
          </a:p>
          <a:p>
            <a:r>
              <a:rPr lang="ru-RU" sz="4800" dirty="0" smtClean="0"/>
              <a:t>⨀ АО «ЦЭЭВТ»</a:t>
            </a:r>
            <a:endParaRPr lang="ru-RU" sz="4800" u="sng" dirty="0" smtClean="0"/>
          </a:p>
          <a:p>
            <a:r>
              <a:rPr lang="ru-RU" sz="4800" dirty="0" smtClean="0"/>
              <a:t>⨀ ГК «БЗК»</a:t>
            </a:r>
            <a:endParaRPr lang="ru-RU" sz="4800" dirty="0" smtClean="0"/>
          </a:p>
          <a:p>
            <a:r>
              <a:rPr lang="ru-RU" sz="4800" dirty="0" smtClean="0"/>
              <a:t>⨀ «</a:t>
            </a:r>
            <a:r>
              <a:rPr lang="ru-RU" sz="4800" dirty="0" err="1" smtClean="0"/>
              <a:t>Термоблок</a:t>
            </a:r>
            <a:r>
              <a:rPr lang="ru-RU" sz="4800" dirty="0" smtClean="0"/>
              <a:t>»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39176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Наша команда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002" y="854055"/>
            <a:ext cx="1958830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dirty="0"/>
              <a:t>Замшев </a:t>
            </a:r>
            <a:endParaRPr lang="ru-RU" dirty="0"/>
          </a:p>
          <a:p>
            <a:pPr eaLnBrk="0" hangingPunct="0"/>
            <a:r>
              <a:rPr lang="ru-RU" dirty="0"/>
              <a:t>Глеб </a:t>
            </a:r>
            <a:endParaRPr lang="ru-RU" dirty="0"/>
          </a:p>
          <a:p>
            <a:r>
              <a:rPr lang="ru-RU" dirty="0"/>
              <a:t>Сергеевич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001" y="1954014"/>
            <a:ext cx="1958831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Суфранович Даниил Александрович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003" y="3059668"/>
            <a:ext cx="1958830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Киреева Виктория Павловна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002" y="4181118"/>
            <a:ext cx="1958829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Термяева</a:t>
            </a:r>
            <a:r>
              <a:rPr lang="ru-RU" dirty="0"/>
              <a:t> Анастасия Андреевна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91613" y="1131054"/>
            <a:ext cx="1864613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7-915-597-28-47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1613" y="3336667"/>
            <a:ext cx="1864613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7-910-618-36-39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91613" y="2231013"/>
            <a:ext cx="1864613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7-903-640-29-63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91613" y="4353282"/>
            <a:ext cx="1864613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7-900-972-30-45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43570" y="1131054"/>
            <a:ext cx="1654620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Руководитель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43570" y="3336667"/>
            <a:ext cx="1574470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Исполнитель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43570" y="2231013"/>
            <a:ext cx="1574470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Исполнитель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43570" y="4353282"/>
            <a:ext cx="1574470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Исполнитель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2" idx="3"/>
            <a:endCxn id="9" idx="1"/>
          </p:cNvCxnSpPr>
          <p:nvPr/>
        </p:nvCxnSpPr>
        <p:spPr>
          <a:xfrm>
            <a:off x="2109832" y="1315720"/>
            <a:ext cx="381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09832" y="2415679"/>
            <a:ext cx="381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04234" y="3526413"/>
            <a:ext cx="381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4234" y="4563348"/>
            <a:ext cx="381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6226" y="1361440"/>
            <a:ext cx="587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6226" y="2435999"/>
            <a:ext cx="587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2844" y="3526413"/>
            <a:ext cx="587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52844" y="4517628"/>
            <a:ext cx="587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s://www.graphicpie.com/wp-content/uploads/2020/11/red-among-us-p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454"/>
            <a:ext cx="223520" cy="2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182041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Проблема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226" y="847287"/>
            <a:ext cx="6123963" cy="2245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Часть денег используемых для оплаты счетов за отопление может быть использована в других сферах предпринимательской деятельности человека. Массовость сокращения оплаты позволит высвободить значительные средства, которые могут пойти на развитие экономики страны</a:t>
            </a:r>
            <a:endParaRPr lang="ru-RU" sz="2000" b="1" dirty="0"/>
          </a:p>
        </p:txBody>
      </p:sp>
      <p:pic>
        <p:nvPicPr>
          <p:cNvPr id="104" name="Content Placeholder 103"/>
          <p:cNvPicPr>
            <a:picLocks noChangeAspect="1"/>
          </p:cNvPicPr>
          <p:nvPr>
            <p:ph sz="half" idx="1"/>
          </p:nvPr>
        </p:nvPicPr>
        <p:blipFill>
          <a:blip r:embed="rId1"/>
          <a:srcRect t="9378" b="21103"/>
          <a:stretch>
            <a:fillRect/>
          </a:stretch>
        </p:blipFill>
        <p:spPr>
          <a:xfrm>
            <a:off x="1377950" y="3390265"/>
            <a:ext cx="4184015" cy="3137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Content Placeholder 104"/>
          <p:cNvPicPr/>
          <p:nvPr>
            <p:ph sz="half" idx="2"/>
          </p:nvPr>
        </p:nvPicPr>
        <p:blipFill>
          <a:blip r:embed="rId2"/>
          <a:srcRect t="11949" b="-3915"/>
          <a:stretch>
            <a:fillRect/>
          </a:stretch>
        </p:blipFill>
        <p:spPr>
          <a:xfrm>
            <a:off x="6591935" y="1200150"/>
            <a:ext cx="5056505" cy="487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327170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Описание проекта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4852" y="1224477"/>
            <a:ext cx="6123963" cy="2245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⨀ Данный </a:t>
            </a:r>
            <a:r>
              <a:rPr lang="ru-RU" sz="2000" b="1" dirty="0"/>
              <a:t>проект представляет собой модификацию и перепланировку вентиляционных каналов с возможным добавлением новых разводок</a:t>
            </a:r>
            <a:r>
              <a:rPr lang="ru-RU" sz="2000" b="1" dirty="0" smtClean="0"/>
              <a:t>.</a:t>
            </a:r>
            <a:endParaRPr lang="ru-RU" sz="2000" b="1" dirty="0" smtClean="0"/>
          </a:p>
          <a:p>
            <a:r>
              <a:rPr lang="ru-RU" sz="2000" b="1" dirty="0"/>
              <a:t>⨀ </a:t>
            </a:r>
            <a:r>
              <a:rPr lang="ru-RU" sz="2000" b="1" dirty="0" smtClean="0"/>
              <a:t>Целью </a:t>
            </a:r>
            <a:r>
              <a:rPr lang="ru-RU" sz="2000" b="1" dirty="0"/>
              <a:t>проекта является  использование отходов тепла для повышения температуры в помещениях и трубах теплосетей здания </a:t>
            </a:r>
            <a:endParaRPr lang="ru-RU" sz="2000" b="1" dirty="0"/>
          </a:p>
        </p:txBody>
      </p:sp>
      <p:pic>
        <p:nvPicPr>
          <p:cNvPr id="106" name="Content Placeholder 10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35125" y="3811905"/>
            <a:ext cx="3585845" cy="270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Content Placeholder 106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8990" y="1250950"/>
            <a:ext cx="4539615" cy="435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001" y="117445"/>
            <a:ext cx="463120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Источники отходов тепла:</a:t>
            </a:r>
            <a:endParaRPr lang="ru-RU" sz="2800" dirty="0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b="24253"/>
          <a:stretch>
            <a:fillRect/>
          </a:stretch>
        </p:blipFill>
        <p:spPr>
          <a:xfrm>
            <a:off x="677545" y="875665"/>
            <a:ext cx="6002655" cy="2941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2677"/>
          <a:stretch>
            <a:fillRect/>
          </a:stretch>
        </p:blipFill>
        <p:spPr>
          <a:xfrm>
            <a:off x="678180" y="3817620"/>
            <a:ext cx="5904230" cy="3039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11151" t="6177" b="24724"/>
          <a:stretch>
            <a:fillRect/>
          </a:stretch>
        </p:blipFill>
        <p:spPr>
          <a:xfrm>
            <a:off x="6831965" y="875665"/>
            <a:ext cx="4766310" cy="2941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95" y="3816985"/>
            <a:ext cx="5173980" cy="304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002" y="117445"/>
            <a:ext cx="397956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Целевая аудитория</a:t>
            </a:r>
            <a:endParaRPr lang="ru-RU" sz="2800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585" y="802005"/>
            <a:ext cx="11975465" cy="58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42364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Составляющие проекта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227" y="718573"/>
            <a:ext cx="541089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/>
              <a:t>Разработка м</a:t>
            </a:r>
            <a:r>
              <a:rPr lang="ru-RU" b="1" u="sng" dirty="0" smtClean="0"/>
              <a:t>етода </a:t>
            </a:r>
            <a:r>
              <a:rPr lang="ru-RU" b="1" u="sng" dirty="0"/>
              <a:t>использования отходов тепла в </a:t>
            </a:r>
            <a:r>
              <a:rPr lang="ru-RU" b="1" u="sng" dirty="0" smtClean="0"/>
              <a:t>теплообменниках</a:t>
            </a:r>
            <a:endParaRPr lang="ru-RU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00133" y="706071"/>
            <a:ext cx="4228050" cy="6451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/>
              <a:t>Д</a:t>
            </a:r>
            <a:r>
              <a:rPr lang="ru-RU" b="1" u="sng" dirty="0" smtClean="0"/>
              <a:t>альнейшее изготовление конструкций</a:t>
            </a:r>
            <a:endParaRPr lang="ru-RU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61954" y="3456643"/>
            <a:ext cx="5410898" cy="6451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/>
              <a:t>П</a:t>
            </a:r>
            <a:r>
              <a:rPr lang="ru-RU" b="1" u="sng" dirty="0" smtClean="0"/>
              <a:t>родажа, наращивание производства и постепенное </a:t>
            </a:r>
            <a:r>
              <a:rPr lang="ru-RU" b="1" u="sng" dirty="0"/>
              <a:t>распространение по всей </a:t>
            </a:r>
            <a:r>
              <a:rPr lang="ru-RU" b="1" u="sng" dirty="0" smtClean="0"/>
              <a:t>стране</a:t>
            </a:r>
            <a:endParaRPr lang="ru-RU" b="1" u="sng" dirty="0" smtClean="0"/>
          </a:p>
        </p:txBody>
      </p:sp>
      <p:pic>
        <p:nvPicPr>
          <p:cNvPr id="2050" name="Picture 2" descr="C:\Users\Admin\Desktop\Без названия67272727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7" b="15975"/>
          <a:stretch>
            <a:fillRect/>
          </a:stretch>
        </p:blipFill>
        <p:spPr bwMode="auto">
          <a:xfrm>
            <a:off x="1279001" y="1380144"/>
            <a:ext cx="3020035" cy="20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obrabotka-detaley-na-stankah-eta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65" y="1447800"/>
            <a:ext cx="3237865" cy="19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Content Placeholder 108"/>
          <p:cNvPicPr/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3650" y="4028440"/>
            <a:ext cx="5868035" cy="2665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C:\Users\Admin\Desktop\11706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87" y="4469620"/>
            <a:ext cx="2224189" cy="2224189"/>
          </a:xfrm>
          <a:prstGeom prst="rect">
            <a:avLst/>
          </a:prstGeom>
          <a:noFill/>
          <a:effectLst>
            <a:glow rad="101600">
              <a:srgbClr val="63FF53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489851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Конструкционное решение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115" y="718820"/>
            <a:ext cx="11628120" cy="7067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Вывод вентиляционной шахты от вытяжек на кухнях общепита не напрямую в крышу, а через тонкостенную трубу проходящую через одно или несколько помещений</a:t>
            </a:r>
            <a:endParaRPr lang="ru-RU" sz="2000" dirty="0" smtClean="0"/>
          </a:p>
        </p:txBody>
      </p:sp>
      <p:pic>
        <p:nvPicPr>
          <p:cNvPr id="108" name="Content Placeholder 10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74290" y="2201545"/>
            <a:ext cx="6273800" cy="393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2" y="117445"/>
            <a:ext cx="4898518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Конструктивное решение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115" y="718820"/>
            <a:ext cx="11628120" cy="7067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Вывод вентиляционной шахты от вытяжек на кухнях общепита не напрямую в крышу, как это делают сейчас, а через тонкостенную трубу проходящую через одно или несколько помещений</a:t>
            </a:r>
            <a:endParaRPr lang="ru-RU" sz="2000" dirty="0" smtClean="0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1065" y="1618615"/>
            <a:ext cx="10147300" cy="516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5570" y="1228090"/>
            <a:ext cx="7164705" cy="854075"/>
          </a:xfrm>
        </p:spPr>
        <p:txBody>
          <a:bodyPr>
            <a:noAutofit/>
          </a:bodyPr>
          <a:p>
            <a:pPr algn="ctr"/>
            <a:r>
              <a:rPr lang="ru-RU" altLang="en-US" sz="2000">
                <a:solidFill>
                  <a:schemeClr val="tx1"/>
                </a:solidFill>
                <a:latin typeface="Trebuchet MS" panose="020B0603020202020204" charset="0"/>
                <a:cs typeface="Trebuchet MS" panose="020B0603020202020204" charset="0"/>
              </a:rPr>
              <a:t>Статистика развития малого и среднего предпринимательства в российской Федерации</a:t>
            </a:r>
            <a:endParaRPr lang="ru-RU" altLang="en-US" sz="2000">
              <a:solidFill>
                <a:schemeClr val="tx1"/>
              </a:solidFill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01" y="117445"/>
            <a:ext cx="6258187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Ценность проекта для потребителей</a:t>
            </a:r>
            <a:endParaRPr lang="ru-RU" sz="2800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66975" y="2234565"/>
            <a:ext cx="7541895" cy="368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2292</Words>
  <Application>WPS Presentation</Application>
  <PresentationFormat>Произвольный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Cambria Math</vt:lpstr>
      <vt:lpstr>MS Mincho</vt:lpstr>
      <vt:lpstr>RomanS</vt:lpstr>
      <vt:lpstr>Microsoft YaHei</vt:lpstr>
      <vt:lpstr>Arial Unicode MS</vt:lpstr>
      <vt:lpstr>Calibri</vt:lpstr>
      <vt:lpstr>Аспект</vt:lpstr>
      <vt:lpstr>Министерство науки и высшего образования Российской Федерации Рязанский институт (филиал) федерального государственного автономного образовательного учреждения высшего образования  «Московский политехнический университет» Кафедра «Промышленное и гражданское строительство»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Статистика развития малого и среднего предпринимательства в российской Федерации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образованию Государственное образовательное учреждение высшего профессионального образования «Санкт-Петербургский государственный политехнический университет» Инженерно-строительный институт Кафедра «Строительство уникальных зданий и сооружений»</dc:title>
  <dc:creator>user</dc:creator>
  <cp:lastModifiedBy>79155</cp:lastModifiedBy>
  <cp:revision>118</cp:revision>
  <dcterms:created xsi:type="dcterms:W3CDTF">2021-12-17T11:33:00Z</dcterms:created>
  <dcterms:modified xsi:type="dcterms:W3CDTF">2023-12-05T11:33:20Z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AAFD7E590829450EA5B7158092973C93</vt:lpwstr>
  </property>
  <property fmtid="{D5CDD505-2E9C-101B-9397-08002B2CF9AE}" pid="3" name="KSOProductBuildVer">
    <vt:lpwstr>1033-11.2.0.11225</vt:lpwstr>
  </property>
</Properties>
</file>