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69" r:id="rId4"/>
    <p:sldId id="263" r:id="rId5"/>
    <p:sldId id="264" r:id="rId6"/>
    <p:sldId id="265" r:id="rId7"/>
    <p:sldId id="266" r:id="rId8"/>
    <p:sldId id="268" r:id="rId9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GOST A" pitchFamily="2" charset="0"/>
      <p:regular r:id="rId16"/>
      <p:italic r:id="rId1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митрий Карпунин" initials="ДК" lastIdx="1" clrIdx="0">
    <p:extLst>
      <p:ext uri="{19B8F6BF-5375-455C-9EA6-DF929625EA0E}">
        <p15:presenceInfo xmlns:p15="http://schemas.microsoft.com/office/powerpoint/2012/main" userId="0ca6d568fd6f47b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E7F832-7EFB-48EB-8611-A3FCB513E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4B3C5C9-9186-4C38-A369-BC4CDE8BFD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F34E08-C098-4A54-87F1-4F73325E2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86F08-F687-41A4-A047-89EC144C46E1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9BBC70-D8DC-42D4-B9CB-F60E33FEC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704EEA-701E-4BD0-8F42-5817D5E2D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7F5F1-F863-404D-95C7-149D7A0557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7555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63B5D4-D906-432B-A152-06EE7B8BC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A0CC45A-C0B3-4461-BEEB-1DB1AB7EEB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4EE2FA-10E4-45C9-B400-BEE1BD18C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86F08-F687-41A4-A047-89EC144C46E1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247B2E-0303-42E7-A7FC-C5BA80F99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4DC97C-1D00-4C80-95EB-592281C2A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7F5F1-F863-404D-95C7-149D7A0557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3544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96567A1-B167-497A-A476-B469615696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73BFE9C-4CF0-4485-B770-84C18FD925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EB72DD-ECE0-4120-A507-EBB0A835E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86F08-F687-41A4-A047-89EC144C46E1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52D3B3-BB0B-410D-8A61-BAAC0FE86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35109C-5B2D-4B95-8C10-8C0C60712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7F5F1-F863-404D-95C7-149D7A0557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8028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0677D6-C2F7-4665-A0AE-3AD32CF93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16E8EC-81F3-4CEB-BDB8-6A9B60219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F39555-794F-493E-8D2E-1BC5920EE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86F08-F687-41A4-A047-89EC144C46E1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01579F-2B0C-4206-9C8C-FEA24B154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9CF04A-9856-4E43-92B5-2E355D041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7F5F1-F863-404D-95C7-149D7A0557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6308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EA4EB8-768A-4F3B-9943-7A718B90B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88ED59-AEEF-4D41-92FC-5EB294E951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E0A682-2006-4DDA-89A7-12A40CFFE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86F08-F687-41A4-A047-89EC144C46E1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AFD0A0-35BA-4681-83B6-C6633C8A1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25567D-8176-41A7-B112-43052F011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7F5F1-F863-404D-95C7-149D7A0557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0091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BF10EF-0768-4E05-B3F8-9DDB9AE8E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7BA58F-69B9-4BCE-BBA4-6FCFE0FAFA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CF95BD-5563-41ED-9495-7BB15F3F4D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E1543F-6B33-4763-A9A3-ED3EA063A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86F08-F687-41A4-A047-89EC144C46E1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AB72D6-2FE7-4421-B1E9-229E4BF43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12F536-CE4D-40A3-AD26-CA868FCA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7F5F1-F863-404D-95C7-149D7A0557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0309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5803BD-478D-4188-B9F6-1B87D1D43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7E111B-4EC9-423D-8822-B2ED09537B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38EDB0F-5F21-4F03-A722-E3B8DE6FC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7C29D85-C6E6-4A0C-984F-0B70A77B1F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AAFECAA-072F-41DF-AA61-B3BC168D55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A7B8B95-1B56-4D12-9755-3C7BE8C77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86F08-F687-41A4-A047-89EC144C46E1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643177B-2505-403A-835B-0D0CEB944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34BC7C4-AFA2-45E0-A8EC-FF511AFD1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7F5F1-F863-404D-95C7-149D7A0557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4829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506756-01A9-4B71-B819-7453A5044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C3C9566-B78C-4589-A03C-ABE33932F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86F08-F687-41A4-A047-89EC144C46E1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C9BD0E2-5253-4E40-8F4A-5D366FF7A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DBD0649-0D54-4BFE-A905-782E7436B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7F5F1-F863-404D-95C7-149D7A0557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5161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3C64E86-4CD0-43E2-8141-9B4F48C00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86F08-F687-41A4-A047-89EC144C46E1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2EB3D13-37F6-48BF-97C2-BAE3F5336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CBBF7C9-4631-4FFC-AF19-4B9DC5FB3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7F5F1-F863-404D-95C7-149D7A0557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7135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B6D1A9-4951-4DD2-ACA6-F4D4F83E4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3745F1-67CE-4BD2-B93A-2E0025B16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012842-163A-4A0C-9863-E75D78EDA6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17F2B0-13A4-41CA-925B-490BE2BB8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86F08-F687-41A4-A047-89EC144C46E1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4E5329-2168-49DD-ABE6-8FA0DBA89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C522D15-EF4D-44E9-A5CE-8E20271DD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7F5F1-F863-404D-95C7-149D7A0557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8615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06A9B9-BD1B-4FEA-A9C6-01FE9B09F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1E88AF4-BE60-4F37-9204-CE13B9C28A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8E723DF-48CD-445A-BAC3-2B5A6AC992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B7448F2-C275-4D3C-B781-ADE9DCCF2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86F08-F687-41A4-A047-89EC144C46E1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28022A5-F94E-47CE-93F2-F33493376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42715DB-BDA6-45AE-AEB7-10E7F35A0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7F5F1-F863-404D-95C7-149D7A0557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0527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F5643-AD46-4539-92E5-1AD396277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D7F987C-8DD8-481E-A1FA-F97244B772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0A02DC-3C0F-456D-9B88-005C57C396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86F08-F687-41A4-A047-89EC144C46E1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DCB60D-0862-4BB8-84ED-A997B23DE8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28C2C9-120C-4177-9C27-0B5F292F9B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7F5F1-F863-404D-95C7-149D7A0557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1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953E4E-E953-48CC-8A2F-CA8A84C650D3}"/>
              </a:ext>
            </a:extLst>
          </p:cNvPr>
          <p:cNvSpPr txBox="1"/>
          <p:nvPr/>
        </p:nvSpPr>
        <p:spPr>
          <a:xfrm>
            <a:off x="11453567" y="5505253"/>
            <a:ext cx="3962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FFFFFF"/>
                </a:solidFill>
                <a:latin typeface="GOST A" pitchFamily="2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3773036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0F1B34-8DA8-4D5D-8962-78EE40931E7E}"/>
              </a:ext>
            </a:extLst>
          </p:cNvPr>
          <p:cNvSpPr txBox="1"/>
          <p:nvPr/>
        </p:nvSpPr>
        <p:spPr>
          <a:xfrm>
            <a:off x="533420" y="392880"/>
            <a:ext cx="11125161" cy="6072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ST A" pitchFamily="2" charset="0"/>
              </a:rPr>
              <a:t>Тема проекта: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ST A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ST A" pitchFamily="2" charset="0"/>
              </a:rPr>
              <a:t>Деревянная ферма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ST A" pitchFamily="2" charset="0"/>
              </a:rPr>
              <a:t>Гаусовой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ST A" pitchFamily="2" charset="0"/>
              </a:rPr>
              <a:t> кривизны</a:t>
            </a:r>
          </a:p>
          <a:p>
            <a:pPr>
              <a:lnSpc>
                <a:spcPct val="150000"/>
              </a:lnSpc>
            </a:pP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ST A" pitchFamily="2" charset="0"/>
            </a:endParaRPr>
          </a:p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ST A" pitchFamily="2" charset="0"/>
              </a:rPr>
              <a:t>Решаемая проблема: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ST A" pitchFamily="2" charset="0"/>
              </a:rPr>
              <a:t>Дороговизна себестоимости изготовления аналогов из других материалов</a:t>
            </a:r>
          </a:p>
          <a:p>
            <a:pPr>
              <a:lnSpc>
                <a:spcPct val="150000"/>
              </a:lnSpc>
            </a:pPr>
            <a:endParaRPr lang="ru-RU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ST A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ST A" pitchFamily="2" charset="0"/>
              </a:rPr>
              <a:t>Сфера применения проекта: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ST A" pitchFamily="2" charset="0"/>
              </a:rPr>
              <a:t>Частное и промышленное строительство</a:t>
            </a:r>
          </a:p>
          <a:p>
            <a:pPr>
              <a:lnSpc>
                <a:spcPct val="150000"/>
              </a:lnSpc>
            </a:pPr>
            <a:endParaRPr lang="ru-RU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ST A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ST A" pitchFamily="2" charset="0"/>
              </a:rPr>
              <a:t>Потенциальный потребительский сегмент: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ST A" pitchFamily="2" charset="0"/>
              </a:rPr>
              <a:t>Юридические лица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929B2F2-F0D6-46A1-BC6D-CC2793E78F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556" y="957803"/>
            <a:ext cx="5093616" cy="11623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59944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0F1B34-8DA8-4D5D-8962-78EE40931E7E}"/>
              </a:ext>
            </a:extLst>
          </p:cNvPr>
          <p:cNvSpPr txBox="1"/>
          <p:nvPr/>
        </p:nvSpPr>
        <p:spPr>
          <a:xfrm>
            <a:off x="609601" y="392880"/>
            <a:ext cx="10972799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ST A" pitchFamily="2" charset="0"/>
              </a:rPr>
              <a:t>Описание проблемы: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ST A" pitchFamily="2" charset="0"/>
            </a:endParaRPr>
          </a:p>
          <a:p>
            <a:pPr algn="just"/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ST A" pitchFamily="2" charset="0"/>
              </a:rPr>
              <a:t>Излишние затраты при строительстве промышленных зданий вызванные использованием дорогостоящих материалов.</a:t>
            </a:r>
          </a:p>
          <a:p>
            <a:pPr algn="just">
              <a:lnSpc>
                <a:spcPct val="150000"/>
              </a:lnSpc>
            </a:pP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ST A" pitchFamily="2" charset="0"/>
            </a:endParaRPr>
          </a:p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ST A" pitchFamily="2" charset="0"/>
              </a:rPr>
              <a:t>Актуальность и потенциал:</a:t>
            </a:r>
          </a:p>
          <a:p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ST A" pitchFamily="2" charset="0"/>
            </a:endParaRPr>
          </a:p>
          <a:p>
            <a:pPr algn="just"/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ST A" pitchFamily="2" charset="0"/>
              </a:rPr>
              <a:t>В связи с политикой импортозамещения в стране стремительно увеличиваются темпы строительства промышленных зданий. </a:t>
            </a:r>
          </a:p>
          <a:p>
            <a:pPr algn="just"/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ST A" pitchFamily="2" charset="0"/>
            </a:endParaRPr>
          </a:p>
          <a:p>
            <a:pPr algn="just"/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ST A" pitchFamily="2" charset="0"/>
              </a:rPr>
              <a:t>По данным агентства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ST A" pitchFamily="2" charset="0"/>
              </a:rPr>
              <a:t>Sherpa Group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ST A" pitchFamily="2" charset="0"/>
              </a:rPr>
              <a:t> объем работ в российской строительной отрасли по итогам 2022 года достиг 12,9 трлн рублей, что на 5,2% больше, чем годом ранее, чему способствовали государственные заказы.</a:t>
            </a:r>
          </a:p>
          <a:p>
            <a:pPr algn="just"/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ST A" pitchFamily="2" charset="0"/>
            </a:endParaRPr>
          </a:p>
          <a:p>
            <a:pPr algn="just"/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ST A" pitchFamily="2" charset="0"/>
              </a:rPr>
              <a:t>Наибольший прирост в общем росте объемов строительных работ приходится на индустриальное строительство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941435-381D-4A24-B827-12909E38E432}"/>
              </a:ext>
            </a:extLst>
          </p:cNvPr>
          <p:cNvSpPr txBox="1"/>
          <p:nvPr/>
        </p:nvSpPr>
        <p:spPr>
          <a:xfrm>
            <a:off x="7958565" y="6108570"/>
            <a:ext cx="40286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ST A" pitchFamily="2" charset="0"/>
              </a:rPr>
              <a:t>Характеристика проблемы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ST 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2499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0F1B34-8DA8-4D5D-8962-78EE40931E7E}"/>
              </a:ext>
            </a:extLst>
          </p:cNvPr>
          <p:cNvSpPr txBox="1"/>
          <p:nvPr/>
        </p:nvSpPr>
        <p:spPr>
          <a:xfrm>
            <a:off x="609601" y="392880"/>
            <a:ext cx="10972799" cy="5176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ST A" pitchFamily="2" charset="0"/>
              </a:rPr>
              <a:t>Основа научно-технического решения:</a:t>
            </a:r>
          </a:p>
          <a:p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ST A" pitchFamily="2" charset="0"/>
            </a:endParaRP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ST A" pitchFamily="2" charset="0"/>
              </a:rPr>
              <a:t>Модификация древесины: разработка и применение новых методов обработки древесины, таких как пропитка, модификация с помощью химических веществ или биологических агентов. Это позволит улучшить устойчивость древесины к воздействию влаги, грибков, насекомых и других внешних факторов.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ST A" pitchFamily="2" charset="0"/>
            </a:endParaRP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ST A" pitchFamily="2" charset="0"/>
              </a:rPr>
              <a:t>Применение защитных покрытий: разработка и использование специальных защитных покрытий, которые предотвращают повреждение древесины и увеличивают ее срок службы.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1A4C90-4A5E-46E6-81E1-3A590C8E6393}"/>
              </a:ext>
            </a:extLst>
          </p:cNvPr>
          <p:cNvSpPr txBox="1"/>
          <p:nvPr/>
        </p:nvSpPr>
        <p:spPr>
          <a:xfrm>
            <a:off x="8800142" y="6108570"/>
            <a:ext cx="3187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ST A" pitchFamily="2" charset="0"/>
              </a:rPr>
              <a:t>Базовая бизнес-идея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ST 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2415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0F1B34-8DA8-4D5D-8962-78EE40931E7E}"/>
              </a:ext>
            </a:extLst>
          </p:cNvPr>
          <p:cNvSpPr txBox="1"/>
          <p:nvPr/>
        </p:nvSpPr>
        <p:spPr>
          <a:xfrm>
            <a:off x="609601" y="392880"/>
            <a:ext cx="10972799" cy="601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ST A" pitchFamily="2" charset="0"/>
              </a:rPr>
              <a:t>Бизнес-модель: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ST A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ST A" pitchFamily="2" charset="0"/>
              </a:rPr>
              <a:t>Типовые деревянные фермы будут изготавливать на заводе. 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ST A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ST A" pitchFamily="2" charset="0"/>
              </a:rPr>
              <a:t>Заказчиками являются малые и крупные строительные компании. Реализовывается продукция напрямую от изготовителя. 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ST A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ST A" pitchFamily="2" charset="0"/>
              </a:rPr>
              <a:t>Реклама осуществляется через социальные сети, телевидение, рекламу на баннерах, а так же через живую рекламу.</a:t>
            </a:r>
          </a:p>
          <a:p>
            <a:pPr algn="just"/>
            <a:endParaRPr lang="ru-RU" sz="10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ST A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ST A" pitchFamily="2" charset="0"/>
              </a:rPr>
              <a:t>Основные конкуренты:</a:t>
            </a:r>
          </a:p>
          <a:p>
            <a:pPr algn="just"/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ST A" pitchFamily="2" charset="0"/>
                <a:sym typeface="Symbol" panose="05050102010706020507" pitchFamily="18" charset="2"/>
              </a:rPr>
              <a:t>    - 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ST A" pitchFamily="2" charset="0"/>
              </a:rPr>
              <a:t>ЖБИ 1-6;               </a:t>
            </a:r>
            <a:r>
              <a:rPr lang="ru-RU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ST A" pitchFamily="2" charset="0"/>
              </a:rPr>
              <a:t> 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ST A" pitchFamily="2" charset="0"/>
              </a:rPr>
              <a:t>  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ST A" pitchFamily="2" charset="0"/>
                <a:sym typeface="Symbol" panose="05050102010706020507" pitchFamily="18" charset="2"/>
              </a:rPr>
              <a:t>-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ST A" pitchFamily="2" charset="0"/>
              </a:rPr>
              <a:t>MiTek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ST A" pitchFamily="2" charset="0"/>
              </a:rPr>
              <a:t>;                   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ST A" pitchFamily="2" charset="0"/>
                <a:sym typeface="Symbol" panose="05050102010706020507" pitchFamily="18" charset="2"/>
              </a:rPr>
              <a:t>- 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ST A" pitchFamily="2" charset="0"/>
              </a:rPr>
              <a:t>ЛВЛ конструкции; </a:t>
            </a:r>
          </a:p>
          <a:p>
            <a:pPr algn="just">
              <a:lnSpc>
                <a:spcPct val="150000"/>
              </a:lnSpc>
            </a:pP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ST A" pitchFamily="2" charset="0"/>
                <a:sym typeface="Symbol" panose="05050102010706020507" pitchFamily="18" charset="2"/>
              </a:rPr>
              <a:t>    - </a:t>
            </a:r>
            <a:r>
              <a:rPr lang="ru-RU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ST A" pitchFamily="2" charset="0"/>
              </a:rPr>
              <a:t>ТуРай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ST A" pitchFamily="2" charset="0"/>
              </a:rPr>
              <a:t>;                  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ST A" pitchFamily="2" charset="0"/>
              </a:rPr>
              <a:t> 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ST A" pitchFamily="2" charset="0"/>
              </a:rPr>
              <a:t>  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ST A" pitchFamily="2" charset="0"/>
                <a:sym typeface="Symbol" panose="05050102010706020507" pitchFamily="18" charset="2"/>
              </a:rPr>
              <a:t>-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ST A" pitchFamily="2" charset="0"/>
              </a:rPr>
              <a:t>DREAM WOOD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ST A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ST A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E65EF9-AAB0-43D9-9BBE-44C948B51E33}"/>
              </a:ext>
            </a:extLst>
          </p:cNvPr>
          <p:cNvSpPr txBox="1"/>
          <p:nvPr/>
        </p:nvSpPr>
        <p:spPr>
          <a:xfrm>
            <a:off x="8800142" y="6108570"/>
            <a:ext cx="3187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ST A" pitchFamily="2" charset="0"/>
              </a:rPr>
              <a:t>Базовая бизнес-идея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ST 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200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0F1B34-8DA8-4D5D-8962-78EE40931E7E}"/>
              </a:ext>
            </a:extLst>
          </p:cNvPr>
          <p:cNvSpPr txBox="1"/>
          <p:nvPr/>
        </p:nvSpPr>
        <p:spPr>
          <a:xfrm>
            <a:off x="609601" y="392880"/>
            <a:ext cx="10972799" cy="5245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ST A" pitchFamily="2" charset="0"/>
              </a:rPr>
              <a:t>Ценностное предложение:</a:t>
            </a:r>
          </a:p>
          <a:p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ST A" pitchFamily="2" charset="0"/>
            </a:endParaRP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ST A" pitchFamily="2" charset="0"/>
              </a:rPr>
              <a:t>Меньшая стоимость;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endParaRPr lang="ru-RU" sz="10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ST A" pitchFamily="2" charset="0"/>
            </a:endParaRP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ST A" pitchFamily="2" charset="0"/>
              </a:rPr>
              <a:t>Вес легче на 10% аналогов;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endParaRPr lang="ru-RU" sz="10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ST A" pitchFamily="2" charset="0"/>
            </a:endParaRP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ST A" pitchFamily="2" charset="0"/>
              </a:rPr>
              <a:t>Возможность перекрывать пролеты большей длины;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endParaRPr lang="ru-RU" sz="10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ST A" pitchFamily="2" charset="0"/>
            </a:endParaRP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ST A" pitchFamily="2" charset="0"/>
              </a:rPr>
              <a:t>Короткие сроки производства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endParaRPr lang="ru-RU" sz="10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ST A" pitchFamily="2" charset="0"/>
            </a:endParaRP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ST A" pitchFamily="2" charset="0"/>
              </a:rPr>
              <a:t>Простота транспортировки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56D366-38C4-4267-A0B6-0DA72D8B33E1}"/>
              </a:ext>
            </a:extLst>
          </p:cNvPr>
          <p:cNvSpPr txBox="1"/>
          <p:nvPr/>
        </p:nvSpPr>
        <p:spPr>
          <a:xfrm>
            <a:off x="8800142" y="6108570"/>
            <a:ext cx="3187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ST A" pitchFamily="2" charset="0"/>
              </a:rPr>
              <a:t>Базовая бизнес-идея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ST 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970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0F1B34-8DA8-4D5D-8962-78EE40931E7E}"/>
              </a:ext>
            </a:extLst>
          </p:cNvPr>
          <p:cNvSpPr txBox="1"/>
          <p:nvPr/>
        </p:nvSpPr>
        <p:spPr>
          <a:xfrm>
            <a:off x="609601" y="392880"/>
            <a:ext cx="10972799" cy="5145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ST A" pitchFamily="2" charset="0"/>
              </a:rPr>
              <a:t>Основные технические параметры: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ST A" pitchFamily="2" charset="0"/>
            </a:endParaRPr>
          </a:p>
          <a:p>
            <a:pPr algn="just">
              <a:lnSpc>
                <a:spcPct val="200000"/>
              </a:lnSpc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ST A" pitchFamily="2" charset="0"/>
              </a:rPr>
              <a:t>-  Ферма деревянная, предназначена для строительства общественных, промышленных, жилых и уникальных зданий.</a:t>
            </a:r>
          </a:p>
          <a:p>
            <a:pPr algn="just">
              <a:lnSpc>
                <a:spcPct val="200000"/>
              </a:lnSpc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ST A" pitchFamily="2" charset="0"/>
              </a:rPr>
              <a:t>- Фермы экологичные, дешевле аналогов, легче по весу, проще монтируются и транспортируются.</a:t>
            </a:r>
          </a:p>
          <a:p>
            <a:pPr algn="just">
              <a:lnSpc>
                <a:spcPct val="200000"/>
              </a:lnSpc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ST A" pitchFamily="2" charset="0"/>
              </a:rPr>
              <a:t>-   Такими фермами можно перекрывать пролеты до 36 м.</a:t>
            </a:r>
          </a:p>
          <a:p>
            <a:pPr algn="just">
              <a:lnSpc>
                <a:spcPct val="200000"/>
              </a:lnSpc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ST A" pitchFamily="2" charset="0"/>
              </a:rPr>
              <a:t>-   Вес варьируется от 0,05 т до 6,2 т.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F48F9D-DF3C-458D-A4D7-D43E251DD285}"/>
              </a:ext>
            </a:extLst>
          </p:cNvPr>
          <p:cNvSpPr txBox="1"/>
          <p:nvPr/>
        </p:nvSpPr>
        <p:spPr>
          <a:xfrm>
            <a:off x="6456551" y="6108570"/>
            <a:ext cx="5530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ST A" pitchFamily="2" charset="0"/>
              </a:rPr>
              <a:t>Характеристика будущего продукта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ST 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0248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0F1B34-8DA8-4D5D-8962-78EE40931E7E}"/>
              </a:ext>
            </a:extLst>
          </p:cNvPr>
          <p:cNvSpPr txBox="1"/>
          <p:nvPr/>
        </p:nvSpPr>
        <p:spPr>
          <a:xfrm>
            <a:off x="609601" y="392880"/>
            <a:ext cx="10972799" cy="5130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ST A" pitchFamily="2" charset="0"/>
              </a:rPr>
              <a:t>Каналы продвижения будущего продукта: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ST A" pitchFamily="2" charset="0"/>
            </a:endParaRPr>
          </a:p>
          <a:p>
            <a:pPr marL="342900" indent="-342900" algn="just">
              <a:lnSpc>
                <a:spcPct val="200000"/>
              </a:lnSpc>
              <a:buFontTx/>
              <a:buChar char="-"/>
            </a:pP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ST A" pitchFamily="2" charset="0"/>
              </a:rPr>
              <a:t>СМИ;</a:t>
            </a:r>
          </a:p>
          <a:p>
            <a:pPr marL="342900" indent="-342900" algn="just">
              <a:lnSpc>
                <a:spcPct val="200000"/>
              </a:lnSpc>
              <a:buFontTx/>
              <a:buChar char="-"/>
            </a:pP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ST A" pitchFamily="2" charset="0"/>
              </a:rPr>
              <a:t>Живая реклама.</a:t>
            </a:r>
          </a:p>
          <a:p>
            <a:pPr algn="just">
              <a:lnSpc>
                <a:spcPct val="200000"/>
              </a:lnSpc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ST A" pitchFamily="2" charset="0"/>
              </a:rPr>
              <a:t>Каналы сбыта будущего продукта:</a:t>
            </a:r>
          </a:p>
          <a:p>
            <a:pPr algn="just">
              <a:lnSpc>
                <a:spcPct val="150000"/>
              </a:lnSpc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ST A" pitchFamily="2" charset="0"/>
              </a:rPr>
              <a:t>Строительные компании (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ST A" pitchFamily="2" charset="0"/>
              </a:rPr>
              <a:t>Мармакс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ST A" pitchFamily="2" charset="0"/>
              </a:rPr>
              <a:t>, Зеленый Сад и т.п.). </a:t>
            </a:r>
          </a:p>
          <a:p>
            <a:pPr algn="just">
              <a:lnSpc>
                <a:spcPct val="150000"/>
              </a:lnSpc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ST A" pitchFamily="2" charset="0"/>
              </a:rPr>
              <a:t>Строительные компании могут пользоваться данной технологией при проектировании своих зданий.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941435-381D-4A24-B827-12909E38E432}"/>
              </a:ext>
            </a:extLst>
          </p:cNvPr>
          <p:cNvSpPr txBox="1"/>
          <p:nvPr/>
        </p:nvSpPr>
        <p:spPr>
          <a:xfrm>
            <a:off x="6456551" y="6108570"/>
            <a:ext cx="5530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ST A" pitchFamily="2" charset="0"/>
              </a:rPr>
              <a:t>Характеристика будущего продукта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ST 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2898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375</Words>
  <Application>Microsoft Office PowerPoint</Application>
  <PresentationFormat>Широкоэкранный</PresentationFormat>
  <Paragraphs>63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GOST A</vt:lpstr>
      <vt:lpstr>Calibri Light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Карпунин</dc:creator>
  <cp:lastModifiedBy>Дмитрий Карпунин</cp:lastModifiedBy>
  <cp:revision>13</cp:revision>
  <dcterms:created xsi:type="dcterms:W3CDTF">2023-11-15T20:32:32Z</dcterms:created>
  <dcterms:modified xsi:type="dcterms:W3CDTF">2023-12-05T20:52:25Z</dcterms:modified>
</cp:coreProperties>
</file>