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31" r:id="rId3"/>
    <p:sldId id="332" r:id="rId4"/>
    <p:sldId id="334" r:id="rId5"/>
    <p:sldId id="335" r:id="rId6"/>
    <p:sldId id="351" r:id="rId7"/>
    <p:sldId id="352" r:id="rId8"/>
    <p:sldId id="336" r:id="rId9"/>
    <p:sldId id="338" r:id="rId10"/>
    <p:sldId id="312" r:id="rId11"/>
    <p:sldId id="313" r:id="rId12"/>
    <p:sldId id="314" r:id="rId13"/>
    <p:sldId id="319" r:id="rId14"/>
    <p:sldId id="320" r:id="rId15"/>
    <p:sldId id="299" r:id="rId16"/>
    <p:sldId id="296" r:id="rId17"/>
    <p:sldId id="297" r:id="rId18"/>
    <p:sldId id="298" r:id="rId19"/>
    <p:sldId id="321" r:id="rId20"/>
    <p:sldId id="322" r:id="rId21"/>
    <p:sldId id="323" r:id="rId22"/>
    <p:sldId id="329" r:id="rId23"/>
    <p:sldId id="330" r:id="rId24"/>
    <p:sldId id="340" r:id="rId25"/>
    <p:sldId id="341" r:id="rId26"/>
    <p:sldId id="342" r:id="rId27"/>
    <p:sldId id="343" r:id="rId28"/>
    <p:sldId id="344" r:id="rId29"/>
    <p:sldId id="256" r:id="rId30"/>
    <p:sldId id="288" r:id="rId31"/>
    <p:sldId id="290" r:id="rId32"/>
    <p:sldId id="289" r:id="rId33"/>
    <p:sldId id="291" r:id="rId34"/>
    <p:sldId id="292" r:id="rId35"/>
    <p:sldId id="286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1F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2ED18B-A86B-4910-AD77-552731063E06}" v="822" dt="2023-04-11T17:34:33.5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8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64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0.xlsx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_____Microsoft_Excel12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7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dirty="0"/>
              <a:t>Количество </a:t>
            </a:r>
            <a:r>
              <a:rPr lang="ru-RU" sz="1200" dirty="0" smtClean="0"/>
              <a:t>абитуриентов, </a:t>
            </a:r>
            <a:r>
              <a:rPr lang="ru-RU" sz="1200" dirty="0"/>
              <a:t>подавших заявление и принятых на обучение </a:t>
            </a:r>
            <a:r>
              <a:rPr lang="ru-RU" sz="1200" dirty="0" smtClean="0"/>
              <a:t>по</a:t>
            </a:r>
            <a:r>
              <a:rPr lang="ru-RU" sz="1200" baseline="0" dirty="0" smtClean="0"/>
              <a:t> </a:t>
            </a:r>
            <a:r>
              <a:rPr lang="ru-RU" sz="1200" dirty="0" smtClean="0"/>
              <a:t>очной форме</a:t>
            </a:r>
            <a:endParaRPr lang="ru-RU" sz="12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639827117418706"/>
          <c:y val="8.0367694690605687E-2"/>
          <c:w val="0.80912706869725115"/>
          <c:h val="0.7987508403309931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Лист1!$B$2</c:f>
              <c:strCache>
                <c:ptCount val="1"/>
                <c:pt idx="0">
                  <c:v>Количество поданных заявлений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(Лист1!$A$3:$A$6,Лист1!$A$8:$A$9,Лист1!$A$13:$A$20)</c:f>
              <c:strCache>
                <c:ptCount val="14"/>
                <c:pt idx="0">
                  <c:v>07.03.01</c:v>
                </c:pt>
                <c:pt idx="1">
                  <c:v>08.03.01</c:v>
                </c:pt>
                <c:pt idx="2">
                  <c:v>08.05.01</c:v>
                </c:pt>
                <c:pt idx="3">
                  <c:v>09.03.01</c:v>
                </c:pt>
                <c:pt idx="4">
                  <c:v>13.03.02</c:v>
                </c:pt>
                <c:pt idx="5">
                  <c:v>15.03.05</c:v>
                </c:pt>
                <c:pt idx="6">
                  <c:v>23.05.01</c:v>
                </c:pt>
                <c:pt idx="7">
                  <c:v>27.03.04</c:v>
                </c:pt>
                <c:pt idx="8">
                  <c:v>38.03.01</c:v>
                </c:pt>
                <c:pt idx="9">
                  <c:v>54.03.01</c:v>
                </c:pt>
                <c:pt idx="10">
                  <c:v>Магистратура 07.04.01</c:v>
                </c:pt>
                <c:pt idx="11">
                  <c:v>08.04.01</c:v>
                </c:pt>
                <c:pt idx="12">
                  <c:v>13.04.02</c:v>
                </c:pt>
                <c:pt idx="13">
                  <c:v>15.04.05</c:v>
                </c:pt>
              </c:strCache>
            </c:strRef>
          </c:cat>
          <c:val>
            <c:numRef>
              <c:f>(Лист1!$B$3:$B$6,Лист1!$B$8:$B$9,Лист1!$B$13:$B$20)</c:f>
              <c:numCache>
                <c:formatCode>General</c:formatCode>
                <c:ptCount val="14"/>
                <c:pt idx="0">
                  <c:v>52</c:v>
                </c:pt>
                <c:pt idx="1">
                  <c:v>283</c:v>
                </c:pt>
                <c:pt idx="2">
                  <c:v>182</c:v>
                </c:pt>
                <c:pt idx="3">
                  <c:v>314</c:v>
                </c:pt>
                <c:pt idx="4">
                  <c:v>207</c:v>
                </c:pt>
                <c:pt idx="5">
                  <c:v>161</c:v>
                </c:pt>
                <c:pt idx="6">
                  <c:v>123</c:v>
                </c:pt>
                <c:pt idx="7">
                  <c:v>179</c:v>
                </c:pt>
                <c:pt idx="8">
                  <c:v>79</c:v>
                </c:pt>
                <c:pt idx="9">
                  <c:v>39</c:v>
                </c:pt>
                <c:pt idx="10">
                  <c:v>16</c:v>
                </c:pt>
                <c:pt idx="11">
                  <c:v>10</c:v>
                </c:pt>
                <c:pt idx="12">
                  <c:v>19</c:v>
                </c:pt>
                <c:pt idx="13">
                  <c:v>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B5-4B25-8477-FE18535B608E}"/>
            </c:ext>
          </c:extLst>
        </c:ser>
        <c:ser>
          <c:idx val="1"/>
          <c:order val="1"/>
          <c:tx>
            <c:strRef>
              <c:f>Лист1!$C$2</c:f>
              <c:strCache>
                <c:ptCount val="1"/>
                <c:pt idx="0">
                  <c:v>Принято на обучение</c:v>
                </c:pt>
              </c:strCache>
            </c:strRef>
          </c:tx>
          <c:spPr>
            <a:solidFill>
              <a:schemeClr val="accent2"/>
            </a:solidFill>
            <a:ln w="0">
              <a:solidFill>
                <a:schemeClr val="accen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0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(Лист1!$A$3:$A$6,Лист1!$A$8:$A$9,Лист1!$A$13:$A$20)</c:f>
              <c:strCache>
                <c:ptCount val="14"/>
                <c:pt idx="0">
                  <c:v>07.03.01</c:v>
                </c:pt>
                <c:pt idx="1">
                  <c:v>08.03.01</c:v>
                </c:pt>
                <c:pt idx="2">
                  <c:v>08.05.01</c:v>
                </c:pt>
                <c:pt idx="3">
                  <c:v>09.03.01</c:v>
                </c:pt>
                <c:pt idx="4">
                  <c:v>13.03.02</c:v>
                </c:pt>
                <c:pt idx="5">
                  <c:v>15.03.05</c:v>
                </c:pt>
                <c:pt idx="6">
                  <c:v>23.05.01</c:v>
                </c:pt>
                <c:pt idx="7">
                  <c:v>27.03.04</c:v>
                </c:pt>
                <c:pt idx="8">
                  <c:v>38.03.01</c:v>
                </c:pt>
                <c:pt idx="9">
                  <c:v>54.03.01</c:v>
                </c:pt>
                <c:pt idx="10">
                  <c:v>Магистратура 07.04.01</c:v>
                </c:pt>
                <c:pt idx="11">
                  <c:v>08.04.01</c:v>
                </c:pt>
                <c:pt idx="12">
                  <c:v>13.04.02</c:v>
                </c:pt>
                <c:pt idx="13">
                  <c:v>15.04.05</c:v>
                </c:pt>
              </c:strCache>
            </c:strRef>
          </c:cat>
          <c:val>
            <c:numRef>
              <c:f>(Лист1!$C$3:$C$6,Лист1!$C$8:$C$9,Лист1!$C$13:$C$20)</c:f>
              <c:numCache>
                <c:formatCode>General</c:formatCode>
                <c:ptCount val="14"/>
                <c:pt idx="0">
                  <c:v>33</c:v>
                </c:pt>
                <c:pt idx="1">
                  <c:v>29</c:v>
                </c:pt>
                <c:pt idx="2">
                  <c:v>10</c:v>
                </c:pt>
                <c:pt idx="3">
                  <c:v>19</c:v>
                </c:pt>
                <c:pt idx="4">
                  <c:v>9</c:v>
                </c:pt>
                <c:pt idx="5">
                  <c:v>4</c:v>
                </c:pt>
                <c:pt idx="6">
                  <c:v>10</c:v>
                </c:pt>
                <c:pt idx="7">
                  <c:v>4</c:v>
                </c:pt>
                <c:pt idx="8">
                  <c:v>12</c:v>
                </c:pt>
                <c:pt idx="9">
                  <c:v>16</c:v>
                </c:pt>
                <c:pt idx="10">
                  <c:v>10</c:v>
                </c:pt>
                <c:pt idx="11">
                  <c:v>7</c:v>
                </c:pt>
                <c:pt idx="12">
                  <c:v>6</c:v>
                </c:pt>
                <c:pt idx="13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1B5-4B25-8477-FE18535B60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axId val="240976888"/>
        <c:axId val="240978456"/>
      </c:barChart>
      <c:catAx>
        <c:axId val="2409768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0978456"/>
        <c:crosses val="autoZero"/>
        <c:auto val="1"/>
        <c:lblAlgn val="ctr"/>
        <c:lblOffset val="100"/>
        <c:noMultiLvlLbl val="0"/>
      </c:catAx>
      <c:valAx>
        <c:axId val="2409784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0976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vert="horz"/>
          <a:lstStyle/>
          <a:p>
            <a:pPr>
              <a:defRPr/>
            </a:pPr>
            <a:r>
              <a:rPr lang="ru-RU"/>
              <a:t>Материальное и санитарное состояние аудиторий кафедры соответствует учебному процессу? 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'Ответы на форму (3)'!$K$63</c:f>
              <c:strCache>
                <c:ptCount val="1"/>
                <c:pt idx="0">
                  <c:v>Да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'Ответы на форму (3)'!$H$64:$H$80</c:f>
              <c:strCache>
                <c:ptCount val="17"/>
                <c:pt idx="0">
                  <c:v>07.03.01</c:v>
                </c:pt>
                <c:pt idx="1">
                  <c:v>08.03.01 «Промышленное и гражданское строительство»</c:v>
                </c:pt>
                <c:pt idx="2">
                  <c:v>08.03.01 «Строительство автомобильных дорог и аэродромов»
</c:v>
                </c:pt>
                <c:pt idx="3">
                  <c:v>09.03.01</c:v>
                </c:pt>
                <c:pt idx="4">
                  <c:v>13.03.02</c:v>
                </c:pt>
                <c:pt idx="5">
                  <c:v>15.03.05</c:v>
                </c:pt>
                <c:pt idx="6">
                  <c:v>23.03.03</c:v>
                </c:pt>
                <c:pt idx="7">
                  <c:v>38.03.01</c:v>
                </c:pt>
                <c:pt idx="8">
                  <c:v>38.03.02</c:v>
                </c:pt>
                <c:pt idx="9">
                  <c:v>54.03.01</c:v>
                </c:pt>
                <c:pt idx="10">
                  <c:v>27.03.04</c:v>
                </c:pt>
                <c:pt idx="11">
                  <c:v>08.05.01</c:v>
                </c:pt>
                <c:pt idx="12">
                  <c:v>23.05.01</c:v>
                </c:pt>
                <c:pt idx="13">
                  <c:v>07.04.01</c:v>
                </c:pt>
                <c:pt idx="14">
                  <c:v>15.04.05</c:v>
                </c:pt>
                <c:pt idx="15">
                  <c:v>15.04.05</c:v>
                </c:pt>
                <c:pt idx="16">
                  <c:v>23.02.07</c:v>
                </c:pt>
              </c:strCache>
            </c:strRef>
          </c:cat>
          <c:val>
            <c:numRef>
              <c:f>'Ответы на форму (3)'!$K$64:$K$80</c:f>
              <c:numCache>
                <c:formatCode>0</c:formatCode>
                <c:ptCount val="17"/>
                <c:pt idx="0">
                  <c:v>44</c:v>
                </c:pt>
                <c:pt idx="1">
                  <c:v>35</c:v>
                </c:pt>
                <c:pt idx="2">
                  <c:v>8</c:v>
                </c:pt>
                <c:pt idx="3">
                  <c:v>26</c:v>
                </c:pt>
                <c:pt idx="4">
                  <c:v>26</c:v>
                </c:pt>
                <c:pt idx="5">
                  <c:v>34</c:v>
                </c:pt>
                <c:pt idx="6">
                  <c:v>7</c:v>
                </c:pt>
                <c:pt idx="7">
                  <c:v>75</c:v>
                </c:pt>
                <c:pt idx="8">
                  <c:v>20</c:v>
                </c:pt>
                <c:pt idx="9">
                  <c:v>16</c:v>
                </c:pt>
                <c:pt idx="10">
                  <c:v>4</c:v>
                </c:pt>
                <c:pt idx="11">
                  <c:v>84</c:v>
                </c:pt>
                <c:pt idx="12">
                  <c:v>26</c:v>
                </c:pt>
                <c:pt idx="13">
                  <c:v>5</c:v>
                </c:pt>
                <c:pt idx="14">
                  <c:v>4</c:v>
                </c:pt>
                <c:pt idx="15">
                  <c:v>5</c:v>
                </c:pt>
                <c:pt idx="16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CDB-4A35-83D3-4DA0DCA8CD08}"/>
            </c:ext>
          </c:extLst>
        </c:ser>
        <c:ser>
          <c:idx val="1"/>
          <c:order val="1"/>
          <c:tx>
            <c:strRef>
              <c:f>'Ответы на форму (3)'!$L$63</c:f>
              <c:strCache>
                <c:ptCount val="1"/>
                <c:pt idx="0">
                  <c:v>Нет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'Ответы на форму (3)'!$H$64:$H$80</c:f>
              <c:strCache>
                <c:ptCount val="17"/>
                <c:pt idx="0">
                  <c:v>07.03.01</c:v>
                </c:pt>
                <c:pt idx="1">
                  <c:v>08.03.01 «Промышленное и гражданское строительство»</c:v>
                </c:pt>
                <c:pt idx="2">
                  <c:v>08.03.01 «Строительство автомобильных дорог и аэродромов»
</c:v>
                </c:pt>
                <c:pt idx="3">
                  <c:v>09.03.01</c:v>
                </c:pt>
                <c:pt idx="4">
                  <c:v>13.03.02</c:v>
                </c:pt>
                <c:pt idx="5">
                  <c:v>15.03.05</c:v>
                </c:pt>
                <c:pt idx="6">
                  <c:v>23.03.03</c:v>
                </c:pt>
                <c:pt idx="7">
                  <c:v>38.03.01</c:v>
                </c:pt>
                <c:pt idx="8">
                  <c:v>38.03.02</c:v>
                </c:pt>
                <c:pt idx="9">
                  <c:v>54.03.01</c:v>
                </c:pt>
                <c:pt idx="10">
                  <c:v>27.03.04</c:v>
                </c:pt>
                <c:pt idx="11">
                  <c:v>08.05.01</c:v>
                </c:pt>
                <c:pt idx="12">
                  <c:v>23.05.01</c:v>
                </c:pt>
                <c:pt idx="13">
                  <c:v>07.04.01</c:v>
                </c:pt>
                <c:pt idx="14">
                  <c:v>15.04.05</c:v>
                </c:pt>
                <c:pt idx="15">
                  <c:v>15.04.05</c:v>
                </c:pt>
                <c:pt idx="16">
                  <c:v>23.02.07</c:v>
                </c:pt>
              </c:strCache>
            </c:strRef>
          </c:cat>
          <c:val>
            <c:numRef>
              <c:f>'Ответы на форму (3)'!$L$64:$L$80</c:f>
              <c:numCache>
                <c:formatCode>0</c:formatCode>
                <c:ptCount val="17"/>
                <c:pt idx="0">
                  <c:v>8</c:v>
                </c:pt>
                <c:pt idx="1">
                  <c:v>8</c:v>
                </c:pt>
                <c:pt idx="2">
                  <c:v>4</c:v>
                </c:pt>
                <c:pt idx="3">
                  <c:v>1</c:v>
                </c:pt>
                <c:pt idx="4">
                  <c:v>1</c:v>
                </c:pt>
                <c:pt idx="5">
                  <c:v>2</c:v>
                </c:pt>
                <c:pt idx="6">
                  <c:v>0</c:v>
                </c:pt>
                <c:pt idx="7">
                  <c:v>1</c:v>
                </c:pt>
                <c:pt idx="8">
                  <c:v>4</c:v>
                </c:pt>
                <c:pt idx="9">
                  <c:v>0</c:v>
                </c:pt>
                <c:pt idx="10">
                  <c:v>0</c:v>
                </c:pt>
                <c:pt idx="11">
                  <c:v>9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CDB-4A35-83D3-4DA0DCA8CD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7"/>
        <c:overlap val="-74"/>
        <c:axId val="346192408"/>
        <c:axId val="346189664"/>
      </c:barChart>
      <c:catAx>
        <c:axId val="3461924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346189664"/>
        <c:crosses val="autoZero"/>
        <c:auto val="1"/>
        <c:lblAlgn val="ctr"/>
        <c:lblOffset val="100"/>
        <c:noMultiLvlLbl val="0"/>
      </c:catAx>
      <c:valAx>
        <c:axId val="3461896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346192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ru-RU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0" i="0" u="none" strike="noStrike" baseline="0">
                <a:effectLst/>
              </a:rPr>
              <a:t>Достаточное обеспечение учебным материалом?</a:t>
            </a:r>
            <a:r>
              <a:rPr lang="ru-RU" sz="1400" b="0" i="0" u="none" strike="noStrike" baseline="0"/>
              <a:t> </a:t>
            </a:r>
            <a:endParaRPr lang="ru-RU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'Ответы на форму (3)'!$M$63</c:f>
              <c:strCache>
                <c:ptCount val="1"/>
                <c:pt idx="0">
                  <c:v>Да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'Ответы на форму (3)'!$H$64:$H$80</c:f>
              <c:strCache>
                <c:ptCount val="17"/>
                <c:pt idx="0">
                  <c:v>07.03.01</c:v>
                </c:pt>
                <c:pt idx="1">
                  <c:v>08.03.01 «Промышленное и гражданское строительство»</c:v>
                </c:pt>
                <c:pt idx="2">
                  <c:v>08.03.01 «Строительство автомобильных дорог и аэродромов»
</c:v>
                </c:pt>
                <c:pt idx="3">
                  <c:v>09.03.01</c:v>
                </c:pt>
                <c:pt idx="4">
                  <c:v>13.03.02</c:v>
                </c:pt>
                <c:pt idx="5">
                  <c:v>15.03.05</c:v>
                </c:pt>
                <c:pt idx="6">
                  <c:v>23.03.03</c:v>
                </c:pt>
                <c:pt idx="7">
                  <c:v>38.03.01</c:v>
                </c:pt>
                <c:pt idx="8">
                  <c:v>38.03.02</c:v>
                </c:pt>
                <c:pt idx="9">
                  <c:v>54.03.01</c:v>
                </c:pt>
                <c:pt idx="10">
                  <c:v>27.03.04</c:v>
                </c:pt>
                <c:pt idx="11">
                  <c:v>08.05.01</c:v>
                </c:pt>
                <c:pt idx="12">
                  <c:v>23.05.01</c:v>
                </c:pt>
                <c:pt idx="13">
                  <c:v>07.04.01</c:v>
                </c:pt>
                <c:pt idx="14">
                  <c:v>15.04.05</c:v>
                </c:pt>
                <c:pt idx="15">
                  <c:v>15.04.05</c:v>
                </c:pt>
                <c:pt idx="16">
                  <c:v>23.02.07</c:v>
                </c:pt>
              </c:strCache>
            </c:strRef>
          </c:cat>
          <c:val>
            <c:numRef>
              <c:f>'Ответы на форму (3)'!$M$64:$M$80</c:f>
              <c:numCache>
                <c:formatCode>0</c:formatCode>
                <c:ptCount val="17"/>
                <c:pt idx="0">
                  <c:v>43</c:v>
                </c:pt>
                <c:pt idx="1">
                  <c:v>36</c:v>
                </c:pt>
                <c:pt idx="2">
                  <c:v>7</c:v>
                </c:pt>
                <c:pt idx="3">
                  <c:v>26</c:v>
                </c:pt>
                <c:pt idx="4">
                  <c:v>26</c:v>
                </c:pt>
                <c:pt idx="5">
                  <c:v>31</c:v>
                </c:pt>
                <c:pt idx="6">
                  <c:v>6</c:v>
                </c:pt>
                <c:pt idx="7">
                  <c:v>73</c:v>
                </c:pt>
                <c:pt idx="8">
                  <c:v>23</c:v>
                </c:pt>
                <c:pt idx="9">
                  <c:v>10</c:v>
                </c:pt>
                <c:pt idx="10">
                  <c:v>4</c:v>
                </c:pt>
                <c:pt idx="11">
                  <c:v>78</c:v>
                </c:pt>
                <c:pt idx="12">
                  <c:v>25</c:v>
                </c:pt>
                <c:pt idx="13">
                  <c:v>5</c:v>
                </c:pt>
                <c:pt idx="14">
                  <c:v>4</c:v>
                </c:pt>
                <c:pt idx="15">
                  <c:v>5</c:v>
                </c:pt>
                <c:pt idx="16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40C-4591-983B-8D5DC8F9B5A2}"/>
            </c:ext>
          </c:extLst>
        </c:ser>
        <c:ser>
          <c:idx val="1"/>
          <c:order val="1"/>
          <c:tx>
            <c:strRef>
              <c:f>'Ответы на форму (3)'!$N$63</c:f>
              <c:strCache>
                <c:ptCount val="1"/>
                <c:pt idx="0">
                  <c:v>Нет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'Ответы на форму (3)'!$H$64:$H$80</c:f>
              <c:strCache>
                <c:ptCount val="17"/>
                <c:pt idx="0">
                  <c:v>07.03.01</c:v>
                </c:pt>
                <c:pt idx="1">
                  <c:v>08.03.01 «Промышленное и гражданское строительство»</c:v>
                </c:pt>
                <c:pt idx="2">
                  <c:v>08.03.01 «Строительство автомобильных дорог и аэродромов»
</c:v>
                </c:pt>
                <c:pt idx="3">
                  <c:v>09.03.01</c:v>
                </c:pt>
                <c:pt idx="4">
                  <c:v>13.03.02</c:v>
                </c:pt>
                <c:pt idx="5">
                  <c:v>15.03.05</c:v>
                </c:pt>
                <c:pt idx="6">
                  <c:v>23.03.03</c:v>
                </c:pt>
                <c:pt idx="7">
                  <c:v>38.03.01</c:v>
                </c:pt>
                <c:pt idx="8">
                  <c:v>38.03.02</c:v>
                </c:pt>
                <c:pt idx="9">
                  <c:v>54.03.01</c:v>
                </c:pt>
                <c:pt idx="10">
                  <c:v>27.03.04</c:v>
                </c:pt>
                <c:pt idx="11">
                  <c:v>08.05.01</c:v>
                </c:pt>
                <c:pt idx="12">
                  <c:v>23.05.01</c:v>
                </c:pt>
                <c:pt idx="13">
                  <c:v>07.04.01</c:v>
                </c:pt>
                <c:pt idx="14">
                  <c:v>15.04.05</c:v>
                </c:pt>
                <c:pt idx="15">
                  <c:v>15.04.05</c:v>
                </c:pt>
                <c:pt idx="16">
                  <c:v>23.02.07</c:v>
                </c:pt>
              </c:strCache>
            </c:strRef>
          </c:cat>
          <c:val>
            <c:numRef>
              <c:f>'Ответы на форму (3)'!$N$64:$N$80</c:f>
              <c:numCache>
                <c:formatCode>0</c:formatCode>
                <c:ptCount val="17"/>
                <c:pt idx="0">
                  <c:v>9</c:v>
                </c:pt>
                <c:pt idx="1">
                  <c:v>7</c:v>
                </c:pt>
                <c:pt idx="2">
                  <c:v>5</c:v>
                </c:pt>
                <c:pt idx="3">
                  <c:v>1</c:v>
                </c:pt>
                <c:pt idx="4">
                  <c:v>1</c:v>
                </c:pt>
                <c:pt idx="5">
                  <c:v>5</c:v>
                </c:pt>
                <c:pt idx="6">
                  <c:v>1</c:v>
                </c:pt>
                <c:pt idx="7">
                  <c:v>3</c:v>
                </c:pt>
                <c:pt idx="8">
                  <c:v>1</c:v>
                </c:pt>
                <c:pt idx="9">
                  <c:v>6</c:v>
                </c:pt>
                <c:pt idx="10">
                  <c:v>0</c:v>
                </c:pt>
                <c:pt idx="11">
                  <c:v>15</c:v>
                </c:pt>
                <c:pt idx="12">
                  <c:v>1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40C-4591-983B-8D5DC8F9B5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7"/>
        <c:overlap val="-40"/>
        <c:axId val="346193584"/>
        <c:axId val="346193976"/>
      </c:barChart>
      <c:catAx>
        <c:axId val="3461935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6193976"/>
        <c:crosses val="autoZero"/>
        <c:auto val="1"/>
        <c:lblAlgn val="ctr"/>
        <c:lblOffset val="100"/>
        <c:noMultiLvlLbl val="0"/>
      </c:catAx>
      <c:valAx>
        <c:axId val="3461939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6193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Степень удовлетворенности </a:t>
            </a:r>
            <a:r>
              <a:rPr lang="ru-RU" dirty="0" smtClean="0"/>
              <a:t>по направлениям подготовки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Степень удовлетворенности направлений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2"/>
                <c:pt idx="0">
                  <c:v>Ясное и доступное изложение материала</c:v>
                </c:pt>
                <c:pt idx="1">
                  <c:v>Умение вызвать и поддержать интерес к предмету, вести диалог со студенческой аудиторией (возможность задавать вопросы, дискутировать), способность профессионально отвечать на вопросы студентов</c:v>
                </c:pt>
                <c:pt idx="2">
                  <c:v>Соразмерность требований на экзаменах и зачетах изученному программному материалу</c:v>
                </c:pt>
                <c:pt idx="3">
                  <c:v>Объективность в оценке знаний студентов</c:v>
                </c:pt>
                <c:pt idx="4">
                  <c:v>Умение поддержать дисциплину на занятиях</c:v>
                </c:pt>
                <c:pt idx="5">
                  <c:v>Использование современных методов обучения (презентации, деловые игры, работа на интернет-форумах, допустимость использования электронной почты для контроля СРС и т.д.)</c:v>
                </c:pt>
                <c:pt idx="6">
                  <c:v>Вовлечение студентов в научную деятельность (к написанию статей, научных работ; к участию в научных конференциях, олимпиадах, грантовых конкурсах)</c:v>
                </c:pt>
                <c:pt idx="7">
                  <c:v>Культура речи (дикция, громкость голоса, грамотность, выразительность)</c:v>
                </c:pt>
                <c:pt idx="8">
                  <c:v>Способствует ли он личностному и профессиональному развитию студента</c:v>
                </c:pt>
                <c:pt idx="9">
                  <c:v>Профессиональные и личностные качества педагога соответствуют вашему представлению о педагоге университета</c:v>
                </c:pt>
                <c:pt idx="10">
                  <c:v>Доброжелательность и тактичность по отношению к студентам</c:v>
                </c:pt>
                <c:pt idx="11">
                  <c:v>Средняя оценка преподавателей</c:v>
                </c:pt>
              </c:strCache>
            </c:strRef>
          </c:cat>
          <c:val>
            <c:numRef>
              <c:f>Лист1!$B$2:$B$13</c:f>
              <c:numCache>
                <c:formatCode>0%</c:formatCode>
                <c:ptCount val="12"/>
                <c:pt idx="0">
                  <c:v>0.9</c:v>
                </c:pt>
                <c:pt idx="1">
                  <c:v>0.88000000000000012</c:v>
                </c:pt>
                <c:pt idx="2">
                  <c:v>0.9</c:v>
                </c:pt>
                <c:pt idx="3">
                  <c:v>0.9</c:v>
                </c:pt>
                <c:pt idx="4">
                  <c:v>0.91999999999999993</c:v>
                </c:pt>
                <c:pt idx="5">
                  <c:v>0.86</c:v>
                </c:pt>
                <c:pt idx="6">
                  <c:v>0.8</c:v>
                </c:pt>
                <c:pt idx="7">
                  <c:v>0.9</c:v>
                </c:pt>
                <c:pt idx="8">
                  <c:v>0.86</c:v>
                </c:pt>
                <c:pt idx="9">
                  <c:v>0.9</c:v>
                </c:pt>
                <c:pt idx="10">
                  <c:v>0.9</c:v>
                </c:pt>
                <c:pt idx="11">
                  <c:v>0.88000000000000012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A3D-4302-AEA0-1F79550C18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46191232"/>
        <c:axId val="346196328"/>
      </c:barChart>
      <c:catAx>
        <c:axId val="3461912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6196328"/>
        <c:crosses val="autoZero"/>
        <c:auto val="1"/>
        <c:lblAlgn val="ctr"/>
        <c:lblOffset val="100"/>
        <c:noMultiLvlLbl val="0"/>
      </c:catAx>
      <c:valAx>
        <c:axId val="3461963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6191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Средний балл ЕГЭ </a:t>
            </a:r>
            <a:r>
              <a:rPr lang="ru-RU" sz="1400" b="0" i="0" u="none" strike="noStrike" baseline="0" dirty="0" smtClean="0">
                <a:effectLst/>
              </a:rPr>
              <a:t>абитуриентов, </a:t>
            </a:r>
            <a:r>
              <a:rPr lang="ru-RU" sz="1400" b="0" i="0" u="none" strike="noStrike" baseline="0" dirty="0">
                <a:effectLst/>
              </a:rPr>
              <a:t>подавших заявление и принятых на обучение </a:t>
            </a:r>
            <a:r>
              <a:rPr lang="ru-RU" sz="1400" b="0" i="0" u="none" strike="noStrike" baseline="0" dirty="0" smtClean="0">
                <a:effectLst/>
              </a:rPr>
              <a:t>по очной форме </a:t>
            </a:r>
            <a:endParaRPr lang="ru-RU" dirty="0"/>
          </a:p>
        </c:rich>
      </c:tx>
      <c:layout>
        <c:manualLayout>
          <c:xMode val="edge"/>
          <c:yMode val="edge"/>
          <c:x val="9.6567086027099625E-2"/>
          <c:y val="1.685220308275891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Лист1!$B$2</c:f>
              <c:strCache>
                <c:ptCount val="1"/>
                <c:pt idx="0">
                  <c:v>Средний балл ЕГЭ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(Лист1!$A$3:$A$6,Лист1!$A$8:$A$9,Лист1!$A$13:$A$16)</c:f>
              <c:strCache>
                <c:ptCount val="10"/>
                <c:pt idx="0">
                  <c:v>07.03.01</c:v>
                </c:pt>
                <c:pt idx="1">
                  <c:v>08.03.01</c:v>
                </c:pt>
                <c:pt idx="2">
                  <c:v>08.05.01</c:v>
                </c:pt>
                <c:pt idx="3">
                  <c:v>09.03.01</c:v>
                </c:pt>
                <c:pt idx="4">
                  <c:v>13.03.02</c:v>
                </c:pt>
                <c:pt idx="5">
                  <c:v>15.03.05</c:v>
                </c:pt>
                <c:pt idx="6">
                  <c:v>23.05.01</c:v>
                </c:pt>
                <c:pt idx="7">
                  <c:v>27.03.04</c:v>
                </c:pt>
                <c:pt idx="8">
                  <c:v>38.03.01</c:v>
                </c:pt>
                <c:pt idx="9">
                  <c:v>54.03.01</c:v>
                </c:pt>
              </c:strCache>
            </c:strRef>
          </c:cat>
          <c:val>
            <c:numRef>
              <c:f>(Лист1!$B$3:$B$6,Лист1!$B$8:$B$9,Лист1!$B$13:$B$16)</c:f>
              <c:numCache>
                <c:formatCode>General</c:formatCode>
                <c:ptCount val="10"/>
                <c:pt idx="0">
                  <c:v>64.47</c:v>
                </c:pt>
                <c:pt idx="1">
                  <c:v>65.760000000000005</c:v>
                </c:pt>
                <c:pt idx="2">
                  <c:v>71.14</c:v>
                </c:pt>
                <c:pt idx="3">
                  <c:v>63.19</c:v>
                </c:pt>
                <c:pt idx="4">
                  <c:v>60.67</c:v>
                </c:pt>
                <c:pt idx="5">
                  <c:v>60.17</c:v>
                </c:pt>
                <c:pt idx="6">
                  <c:v>59.2</c:v>
                </c:pt>
                <c:pt idx="7">
                  <c:v>53.22</c:v>
                </c:pt>
                <c:pt idx="8">
                  <c:v>68.87</c:v>
                </c:pt>
                <c:pt idx="9">
                  <c:v>71.53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E25-4498-932E-8775AB9E77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40981200"/>
        <c:axId val="241960192"/>
      </c:barChart>
      <c:catAx>
        <c:axId val="2409812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1960192"/>
        <c:crosses val="autoZero"/>
        <c:auto val="1"/>
        <c:lblAlgn val="ctr"/>
        <c:lblOffset val="100"/>
        <c:noMultiLvlLbl val="0"/>
      </c:catAx>
      <c:valAx>
        <c:axId val="241960192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0981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Преподаватели, </a:t>
            </a:r>
            <a:r>
              <a:rPr lang="ru-RU" dirty="0"/>
              <a:t>прошедшие анкетирование </a:t>
            </a:r>
            <a:r>
              <a:rPr lang="ru-RU" dirty="0" smtClean="0"/>
              <a:t>по кафедрам</a:t>
            </a:r>
            <a:endParaRPr lang="ru-RU" dirty="0"/>
          </a:p>
        </c:rich>
      </c:tx>
      <c:layout>
        <c:manualLayout>
          <c:xMode val="edge"/>
          <c:yMode val="edge"/>
          <c:x val="0.12099000581722126"/>
          <c:y val="4.92490744147051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Преподаватели прошедшие анкетирование и их кафедры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F38-4FEF-B0B3-D45E70E3365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F38-4FEF-B0B3-D45E70E3365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F38-4FEF-B0B3-D45E70E3365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F38-4FEF-B0B3-D45E70E3365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F38-4FEF-B0B3-D45E70E3365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AF38-4FEF-B0B3-D45E70E3365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АГиД</c:v>
                </c:pt>
                <c:pt idx="1">
                  <c:v>АиТТС</c:v>
                </c:pt>
                <c:pt idx="2">
                  <c:v>ИБиМ</c:v>
                </c:pt>
                <c:pt idx="3">
                  <c:v>ИиИТ</c:v>
                </c:pt>
                <c:pt idx="4">
                  <c:v>ПГС</c:v>
                </c:pt>
                <c:pt idx="5">
                  <c:v>ЭСиТМ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</c:v>
                </c:pt>
                <c:pt idx="1">
                  <c:v>3</c:v>
                </c:pt>
                <c:pt idx="2">
                  <c:v>8</c:v>
                </c:pt>
                <c:pt idx="3">
                  <c:v>10</c:v>
                </c:pt>
                <c:pt idx="4">
                  <c:v>13</c:v>
                </c:pt>
                <c:pt idx="5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AF38-4FEF-B0B3-D45E70E336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Преподаватели, </a:t>
            </a:r>
            <a:r>
              <a:rPr lang="ru-RU" dirty="0"/>
              <a:t>прошедшие анкетирование </a:t>
            </a:r>
            <a:r>
              <a:rPr lang="ru-RU" dirty="0" smtClean="0"/>
              <a:t>по кафедрам </a:t>
            </a:r>
            <a:r>
              <a:rPr lang="ru-RU" dirty="0"/>
              <a:t>/%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Преподаватели прошедшие анкетирование и их кафедры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АГиД</c:v>
                </c:pt>
                <c:pt idx="1">
                  <c:v>АиТТС</c:v>
                </c:pt>
                <c:pt idx="2">
                  <c:v>ИБиМ</c:v>
                </c:pt>
                <c:pt idx="3">
                  <c:v>ИиИТ</c:v>
                </c:pt>
                <c:pt idx="4">
                  <c:v>ПГС</c:v>
                </c:pt>
                <c:pt idx="5">
                  <c:v>ЭСиТМ</c:v>
                </c:pt>
                <c:pt idx="6">
                  <c:v>Общий процент</c:v>
                </c:pt>
              </c:strCache>
            </c:strRef>
          </c:cat>
          <c:val>
            <c:numRef>
              <c:f>Лист1!$B$2:$B$8</c:f>
              <c:numCache>
                <c:formatCode>0%</c:formatCode>
                <c:ptCount val="7"/>
                <c:pt idx="0">
                  <c:v>0.54545454545454541</c:v>
                </c:pt>
                <c:pt idx="1">
                  <c:v>0.5</c:v>
                </c:pt>
                <c:pt idx="2">
                  <c:v>0.6</c:v>
                </c:pt>
                <c:pt idx="3">
                  <c:v>1</c:v>
                </c:pt>
                <c:pt idx="4">
                  <c:v>0.8125</c:v>
                </c:pt>
                <c:pt idx="5">
                  <c:v>0.16666666666666666</c:v>
                </c:pt>
                <c:pt idx="6">
                  <c:v>0.60410353535353534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E55-4AEF-90A5-337D4D496C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1868896"/>
        <c:axId val="351869288"/>
      </c:barChart>
      <c:catAx>
        <c:axId val="351868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1869288"/>
        <c:crosses val="autoZero"/>
        <c:auto val="1"/>
        <c:lblAlgn val="ctr"/>
        <c:lblOffset val="100"/>
        <c:noMultiLvlLbl val="0"/>
      </c:catAx>
      <c:valAx>
        <c:axId val="351869288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1868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Степень</a:t>
            </a:r>
            <a:r>
              <a:rPr lang="ru-RU" baseline="0" dirty="0"/>
              <a:t> удовлетворенности кафедр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Преподаватели прошедшие анкетирование и их кафедры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Общая всех кафедр</c:v>
                </c:pt>
                <c:pt idx="1">
                  <c:v>АГиД</c:v>
                </c:pt>
                <c:pt idx="2">
                  <c:v>АиТТС</c:v>
                </c:pt>
                <c:pt idx="3">
                  <c:v>ИБиМ</c:v>
                </c:pt>
                <c:pt idx="4">
                  <c:v>ИиИТ</c:v>
                </c:pt>
                <c:pt idx="5">
                  <c:v>ПГС</c:v>
                </c:pt>
                <c:pt idx="6">
                  <c:v>ЭСиТМ</c:v>
                </c:pt>
              </c:strCache>
            </c:strRef>
          </c:cat>
          <c:val>
            <c:numRef>
              <c:f>Лист1!$B$2:$B$8</c:f>
              <c:numCache>
                <c:formatCode>0%</c:formatCode>
                <c:ptCount val="7"/>
                <c:pt idx="0">
                  <c:v>0.75</c:v>
                </c:pt>
                <c:pt idx="1">
                  <c:v>0.66</c:v>
                </c:pt>
                <c:pt idx="2">
                  <c:v>0.81</c:v>
                </c:pt>
                <c:pt idx="3">
                  <c:v>0.8</c:v>
                </c:pt>
                <c:pt idx="4">
                  <c:v>0.78</c:v>
                </c:pt>
                <c:pt idx="5">
                  <c:v>0.7</c:v>
                </c:pt>
                <c:pt idx="6">
                  <c:v>0.76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C31-4D53-BCC2-797C205830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51870464"/>
        <c:axId val="351873600"/>
      </c:barChart>
      <c:catAx>
        <c:axId val="3518704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1873600"/>
        <c:crosses val="autoZero"/>
        <c:auto val="1"/>
        <c:lblAlgn val="ctr"/>
        <c:lblOffset val="100"/>
        <c:noMultiLvlLbl val="0"/>
      </c:catAx>
      <c:valAx>
        <c:axId val="351873600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1870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Степень удовлетворенности </a:t>
            </a:r>
            <a:r>
              <a:rPr lang="ru-RU" dirty="0" smtClean="0"/>
              <a:t>по направлениям подготовки (специальностям)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Степень удовлетворенности направлений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D1E8599-CFC7-49E8-A95A-18A6BA2D50C6}" type="VALUE">
                      <a:rPr lang="en-US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AD89F0F-65AD-47F6-9573-0C5F61D74CC5}" type="VALUE">
                      <a:rPr lang="en-US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9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EA5ACA3-AD25-47CF-A565-C6D3246567B4}" type="VALUE">
                      <a:rPr lang="en-US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036A973-DE06-48C5-8785-D1E3D18D8B62}" type="VALUE">
                      <a:rPr lang="en-US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2"/>
              <c:layout>
                <c:manualLayout>
                  <c:x val="-1.2993296255257303E-16"/>
                  <c:y val="4.875371867069723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4E3E806-B81E-49F1-8138-F7AEEFA03BB8}" type="VALUE">
                      <a:rPr lang="en-US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Лист1!$A$2:$A$17</c:f>
              <c:strCache>
                <c:ptCount val="16"/>
                <c:pt idx="0">
                  <c:v>Общий процент</c:v>
                </c:pt>
                <c:pt idx="1">
                  <c:v>07.03.01</c:v>
                </c:pt>
                <c:pt idx="2">
                  <c:v>08.03.01 «Промышленное и гражданское строительство»</c:v>
                </c:pt>
                <c:pt idx="3">
                  <c:v>08.03.01 «Строительство автомобильных дорог и аэродромов»</c:v>
                </c:pt>
                <c:pt idx="4">
                  <c:v>09.03.01</c:v>
                </c:pt>
                <c:pt idx="5">
                  <c:v>13.03.02</c:v>
                </c:pt>
                <c:pt idx="6">
                  <c:v>15.03.05</c:v>
                </c:pt>
                <c:pt idx="7">
                  <c:v>23.03.03</c:v>
                </c:pt>
                <c:pt idx="8">
                  <c:v>38.03.01</c:v>
                </c:pt>
                <c:pt idx="9">
                  <c:v>38.03.02</c:v>
                </c:pt>
                <c:pt idx="10">
                  <c:v>54.03.01</c:v>
                </c:pt>
                <c:pt idx="11">
                  <c:v>27.03.04</c:v>
                </c:pt>
                <c:pt idx="12">
                  <c:v>08.05.01</c:v>
                </c:pt>
                <c:pt idx="13">
                  <c:v>23.05.01</c:v>
                </c:pt>
                <c:pt idx="14">
                  <c:v>07.04.01</c:v>
                </c:pt>
                <c:pt idx="15">
                  <c:v>13.04.02</c:v>
                </c:pt>
              </c:strCache>
            </c:strRef>
          </c:cat>
          <c:val>
            <c:numRef>
              <c:f>Лист1!$B$2:$B$17</c:f>
              <c:numCache>
                <c:formatCode>0%</c:formatCode>
                <c:ptCount val="16"/>
                <c:pt idx="0">
                  <c:v>0.82</c:v>
                </c:pt>
                <c:pt idx="1">
                  <c:v>0.79</c:v>
                </c:pt>
                <c:pt idx="2">
                  <c:v>0.8</c:v>
                </c:pt>
                <c:pt idx="3">
                  <c:v>0.77</c:v>
                </c:pt>
                <c:pt idx="4">
                  <c:v>0.86</c:v>
                </c:pt>
                <c:pt idx="5">
                  <c:v>0.9</c:v>
                </c:pt>
                <c:pt idx="6">
                  <c:v>0.85</c:v>
                </c:pt>
                <c:pt idx="7">
                  <c:v>0.86</c:v>
                </c:pt>
                <c:pt idx="8">
                  <c:v>0.82</c:v>
                </c:pt>
                <c:pt idx="9">
                  <c:v>0.79</c:v>
                </c:pt>
                <c:pt idx="10">
                  <c:v>0.85</c:v>
                </c:pt>
                <c:pt idx="11">
                  <c:v>0.73</c:v>
                </c:pt>
                <c:pt idx="12">
                  <c:v>0.79</c:v>
                </c:pt>
                <c:pt idx="13">
                  <c:v>0.87</c:v>
                </c:pt>
                <c:pt idx="14">
                  <c:v>0.86</c:v>
                </c:pt>
                <c:pt idx="15">
                  <c:v>0.88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5DB-4595-A2A0-203590B9E3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51867328"/>
        <c:axId val="351867720"/>
      </c:barChart>
      <c:catAx>
        <c:axId val="3518673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1867720"/>
        <c:crosses val="autoZero"/>
        <c:auto val="1"/>
        <c:lblAlgn val="ctr"/>
        <c:lblOffset val="100"/>
        <c:noMultiLvlLbl val="0"/>
      </c:catAx>
      <c:valAx>
        <c:axId val="351867720"/>
        <c:scaling>
          <c:orientation val="minMax"/>
          <c:max val="1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1867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'Ответы на форму (3)'!$I$63</c:f>
              <c:strCache>
                <c:ptCount val="1"/>
                <c:pt idx="0">
                  <c:v>Определите всеобъемлющую оценку вашей кафедры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'Ответы на форму (3)'!$H$64:$H$80</c:f>
              <c:strCache>
                <c:ptCount val="17"/>
                <c:pt idx="0">
                  <c:v>07.03.01</c:v>
                </c:pt>
                <c:pt idx="1">
                  <c:v>08.03.01 «Промышленное и гражданское строительство»</c:v>
                </c:pt>
                <c:pt idx="2">
                  <c:v>08.03.01 «Строительство автомобильных дорог и аэродромов»
</c:v>
                </c:pt>
                <c:pt idx="3">
                  <c:v>09.03.01</c:v>
                </c:pt>
                <c:pt idx="4">
                  <c:v>13.03.02</c:v>
                </c:pt>
                <c:pt idx="5">
                  <c:v>15.03.05</c:v>
                </c:pt>
                <c:pt idx="6">
                  <c:v>23.03.03</c:v>
                </c:pt>
                <c:pt idx="7">
                  <c:v>38.03.01</c:v>
                </c:pt>
                <c:pt idx="8">
                  <c:v>38.03.02</c:v>
                </c:pt>
                <c:pt idx="9">
                  <c:v>54.03.01</c:v>
                </c:pt>
                <c:pt idx="10">
                  <c:v>27.03.04</c:v>
                </c:pt>
                <c:pt idx="11">
                  <c:v>08.05.01</c:v>
                </c:pt>
                <c:pt idx="12">
                  <c:v>23.05.01</c:v>
                </c:pt>
                <c:pt idx="13">
                  <c:v>07.04.01</c:v>
                </c:pt>
                <c:pt idx="14">
                  <c:v>15.04.05</c:v>
                </c:pt>
                <c:pt idx="15">
                  <c:v>15.04.05</c:v>
                </c:pt>
                <c:pt idx="16">
                  <c:v>23.02.07</c:v>
                </c:pt>
              </c:strCache>
            </c:strRef>
          </c:cat>
          <c:val>
            <c:numRef>
              <c:f>'Ответы на форму (3)'!$I$64:$I$80</c:f>
              <c:numCache>
                <c:formatCode>0.00</c:formatCode>
                <c:ptCount val="17"/>
                <c:pt idx="0">
                  <c:v>3.9983349983349981</c:v>
                </c:pt>
                <c:pt idx="1">
                  <c:v>4.1702724358974361</c:v>
                </c:pt>
                <c:pt idx="2">
                  <c:v>4.8285714285714283</c:v>
                </c:pt>
                <c:pt idx="3">
                  <c:v>4.8888888888888884</c:v>
                </c:pt>
                <c:pt idx="4">
                  <c:v>4.7351190476190474</c:v>
                </c:pt>
                <c:pt idx="5">
                  <c:v>4.6997159090909086</c:v>
                </c:pt>
                <c:pt idx="6">
                  <c:v>5</c:v>
                </c:pt>
                <c:pt idx="7">
                  <c:v>4.5562962962962965</c:v>
                </c:pt>
                <c:pt idx="8">
                  <c:v>4.5694444444444438</c:v>
                </c:pt>
                <c:pt idx="9">
                  <c:v>4.5317460317460316</c:v>
                </c:pt>
                <c:pt idx="10">
                  <c:v>4.75</c:v>
                </c:pt>
                <c:pt idx="11">
                  <c:v>4.3153638028638035</c:v>
                </c:pt>
                <c:pt idx="12">
                  <c:v>4.9272727272727277</c:v>
                </c:pt>
                <c:pt idx="13">
                  <c:v>5</c:v>
                </c:pt>
                <c:pt idx="14">
                  <c:v>5</c:v>
                </c:pt>
                <c:pt idx="15">
                  <c:v>4.8</c:v>
                </c:pt>
                <c:pt idx="16">
                  <c:v>4.9722222222222223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88E-4491-AD23-27FFA1A96B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24619456"/>
        <c:axId val="424619064"/>
      </c:barChart>
      <c:catAx>
        <c:axId val="424619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424619064"/>
        <c:crosses val="autoZero"/>
        <c:auto val="1"/>
        <c:lblAlgn val="ctr"/>
        <c:lblOffset val="100"/>
        <c:noMultiLvlLbl val="0"/>
      </c:catAx>
      <c:valAx>
        <c:axId val="424619064"/>
        <c:scaling>
          <c:orientation val="minMax"/>
          <c:max val="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424619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/>
      </a:pPr>
      <a:endParaRPr lang="ru-RU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'Ответы на форму (3)'!$J$63</c:f>
              <c:strCache>
                <c:ptCount val="1"/>
                <c:pt idx="0">
                  <c:v>Определите всеобъемлюще воспитательную работу Института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'Ответы на форму (3)'!$H$64:$H$80</c:f>
              <c:strCache>
                <c:ptCount val="17"/>
                <c:pt idx="0">
                  <c:v>07.03.01</c:v>
                </c:pt>
                <c:pt idx="1">
                  <c:v>08.03.01 «Промышленное и гражданское строительство»</c:v>
                </c:pt>
                <c:pt idx="2">
                  <c:v>08.03.01 «Строительство автомобильных дорог и аэродромов»
</c:v>
                </c:pt>
                <c:pt idx="3">
                  <c:v>09.03.01</c:v>
                </c:pt>
                <c:pt idx="4">
                  <c:v>13.03.02</c:v>
                </c:pt>
                <c:pt idx="5">
                  <c:v>15.03.05</c:v>
                </c:pt>
                <c:pt idx="6">
                  <c:v>23.03.03</c:v>
                </c:pt>
                <c:pt idx="7">
                  <c:v>38.03.01</c:v>
                </c:pt>
                <c:pt idx="8">
                  <c:v>38.03.02</c:v>
                </c:pt>
                <c:pt idx="9">
                  <c:v>54.03.01</c:v>
                </c:pt>
                <c:pt idx="10">
                  <c:v>27.03.04</c:v>
                </c:pt>
                <c:pt idx="11">
                  <c:v>08.05.01</c:v>
                </c:pt>
                <c:pt idx="12">
                  <c:v>23.05.01</c:v>
                </c:pt>
                <c:pt idx="13">
                  <c:v>07.04.01</c:v>
                </c:pt>
                <c:pt idx="14">
                  <c:v>15.04.05</c:v>
                </c:pt>
                <c:pt idx="15">
                  <c:v>15.04.05</c:v>
                </c:pt>
                <c:pt idx="16">
                  <c:v>23.02.07</c:v>
                </c:pt>
              </c:strCache>
            </c:strRef>
          </c:cat>
          <c:val>
            <c:numRef>
              <c:f>'Ответы на форму (3)'!$J$64:$J$80</c:f>
              <c:numCache>
                <c:formatCode>0.00</c:formatCode>
                <c:ptCount val="17"/>
                <c:pt idx="0">
                  <c:v>3.8504828504828503</c:v>
                </c:pt>
                <c:pt idx="1">
                  <c:v>4.1282051282051277</c:v>
                </c:pt>
                <c:pt idx="2">
                  <c:v>3.0142857142857142</c:v>
                </c:pt>
                <c:pt idx="3">
                  <c:v>4.6944444444444438</c:v>
                </c:pt>
                <c:pt idx="4">
                  <c:v>4.3139880952380949</c:v>
                </c:pt>
                <c:pt idx="5">
                  <c:v>4.4585227272727277</c:v>
                </c:pt>
                <c:pt idx="6">
                  <c:v>4.5714285714285712</c:v>
                </c:pt>
                <c:pt idx="7">
                  <c:v>4.5737037037037043</c:v>
                </c:pt>
                <c:pt idx="8">
                  <c:v>4.4861111111111107</c:v>
                </c:pt>
                <c:pt idx="9">
                  <c:v>4.5317460317460316</c:v>
                </c:pt>
                <c:pt idx="10">
                  <c:v>4.25</c:v>
                </c:pt>
                <c:pt idx="11">
                  <c:v>4.2473124098124098</c:v>
                </c:pt>
                <c:pt idx="12">
                  <c:v>4.63989898989899</c:v>
                </c:pt>
                <c:pt idx="13">
                  <c:v>5</c:v>
                </c:pt>
                <c:pt idx="14">
                  <c:v>4.75</c:v>
                </c:pt>
                <c:pt idx="15">
                  <c:v>4.5999999999999996</c:v>
                </c:pt>
                <c:pt idx="16">
                  <c:v>4.916666666666667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755-4CDE-8C4A-C53FA00F39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24618280"/>
        <c:axId val="424620240"/>
      </c:barChart>
      <c:catAx>
        <c:axId val="4246182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24620240"/>
        <c:crosses val="autoZero"/>
        <c:auto val="1"/>
        <c:lblAlgn val="ctr"/>
        <c:lblOffset val="100"/>
        <c:noMultiLvlLbl val="0"/>
      </c:catAx>
      <c:valAx>
        <c:axId val="424620240"/>
        <c:scaling>
          <c:orientation val="minMax"/>
          <c:max val="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24618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ru-RU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'Ответы на форму (3)'!$K$3</c:f>
              <c:strCache>
                <c:ptCount val="1"/>
                <c:pt idx="0">
                  <c:v>Да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'Ответы на форму (3)'!$L$2:$M$2</c:f>
              <c:strCache>
                <c:ptCount val="2"/>
                <c:pt idx="0">
                  <c:v>Материальное и санитарное состояние аудиторий кафедры соответствует учебному процессу?</c:v>
                </c:pt>
                <c:pt idx="1">
                  <c:v>Достаточное обеспечение учебным материалом?</c:v>
                </c:pt>
              </c:strCache>
            </c:strRef>
          </c:cat>
          <c:val>
            <c:numRef>
              <c:f>'Ответы на форму (3)'!$L$3:$M$3</c:f>
              <c:numCache>
                <c:formatCode>General</c:formatCode>
                <c:ptCount val="2"/>
                <c:pt idx="0">
                  <c:v>445</c:v>
                </c:pt>
                <c:pt idx="1">
                  <c:v>428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1A0-4298-8EBC-C08E45586985}"/>
            </c:ext>
          </c:extLst>
        </c:ser>
        <c:ser>
          <c:idx val="1"/>
          <c:order val="1"/>
          <c:tx>
            <c:strRef>
              <c:f>'Ответы на форму (3)'!$K$4</c:f>
              <c:strCache>
                <c:ptCount val="1"/>
                <c:pt idx="0">
                  <c:v>Нет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'Ответы на форму (3)'!$L$2:$M$2</c:f>
              <c:strCache>
                <c:ptCount val="2"/>
                <c:pt idx="0">
                  <c:v>Материальное и санитарное состояние аудиторий кафедры соответствует учебному процессу?</c:v>
                </c:pt>
                <c:pt idx="1">
                  <c:v>Достаточное обеспечение учебным материалом?</c:v>
                </c:pt>
              </c:strCache>
            </c:strRef>
          </c:cat>
          <c:val>
            <c:numRef>
              <c:f>'Ответы на форму (3)'!$L$4:$M$4</c:f>
              <c:numCache>
                <c:formatCode>General</c:formatCode>
                <c:ptCount val="2"/>
                <c:pt idx="0">
                  <c:v>39</c:v>
                </c:pt>
                <c:pt idx="1">
                  <c:v>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1A0-4298-8EBC-C08E455869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41960584"/>
        <c:axId val="346191624"/>
      </c:barChart>
      <c:catAx>
        <c:axId val="2419605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6191624"/>
        <c:crosses val="autoZero"/>
        <c:auto val="1"/>
        <c:lblAlgn val="ctr"/>
        <c:lblOffset val="100"/>
        <c:noMultiLvlLbl val="0"/>
      </c:catAx>
      <c:valAx>
        <c:axId val="346191624"/>
        <c:scaling>
          <c:orientation val="minMax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1960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333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097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95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742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2276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3792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412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071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801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1981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255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938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18" Type="http://schemas.openxmlformats.org/officeDocument/2006/relationships/image" Target="../media/image4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17" Type="http://schemas.openxmlformats.org/officeDocument/2006/relationships/image" Target="../media/image39.jpeg"/><Relationship Id="rId2" Type="http://schemas.openxmlformats.org/officeDocument/2006/relationships/image" Target="../media/image24.jpeg"/><Relationship Id="rId16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5" Type="http://schemas.openxmlformats.org/officeDocument/2006/relationships/image" Target="../media/image37.jpeg"/><Relationship Id="rId10" Type="http://schemas.openxmlformats.org/officeDocument/2006/relationships/image" Target="../media/image32.jpeg"/><Relationship Id="rId19" Type="http://schemas.openxmlformats.org/officeDocument/2006/relationships/image" Target="../media/image41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0241" y="2103120"/>
            <a:ext cx="8334963" cy="603504"/>
          </a:xfrm>
        </p:spPr>
        <p:txBody>
          <a:bodyPr>
            <a:noAutofit/>
          </a:bodyPr>
          <a:lstStyle/>
          <a:p>
            <a:pPr algn="l"/>
            <a:r>
              <a:rPr lang="ru-RU" sz="3600" dirty="0" smtClean="0">
                <a:solidFill>
                  <a:schemeClr val="bg1"/>
                </a:solidFill>
                <a:latin typeface="Numans"/>
                <a:cs typeface="Calibri Light"/>
              </a:rPr>
              <a:t>РЕЗУЛЬТАТЫ </a:t>
            </a:r>
            <a:br>
              <a:rPr lang="ru-RU" sz="3600" dirty="0" smtClean="0">
                <a:solidFill>
                  <a:schemeClr val="bg1"/>
                </a:solidFill>
                <a:latin typeface="Numans"/>
                <a:cs typeface="Calibri Light"/>
              </a:rPr>
            </a:br>
            <a:r>
              <a:rPr lang="ru-RU" sz="3600" dirty="0" smtClean="0">
                <a:solidFill>
                  <a:schemeClr val="bg1"/>
                </a:solidFill>
                <a:latin typeface="Numans"/>
                <a:cs typeface="Calibri Light"/>
              </a:rPr>
              <a:t>ВНУТРЕННЕЙ ОЦЕНКИ КАЧЕСТВА ОБРАЗОВАТЕЛЬНОЙ ДЕЯТЕЛЬНОСТИ РИ(Ф) МПУ</a:t>
            </a:r>
            <a:endParaRPr lang="ru-RU" sz="2400" dirty="0">
              <a:solidFill>
                <a:schemeClr val="bg1"/>
              </a:solidFill>
              <a:latin typeface="Numans"/>
              <a:cs typeface="Calibri Ligh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0178" y="5269029"/>
            <a:ext cx="5334000" cy="987836"/>
          </a:xfrm>
          <a:noFill/>
          <a:ln>
            <a:noFill/>
          </a:ln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spcBef>
                <a:spcPct val="0"/>
              </a:spcBef>
            </a:pPr>
            <a:r>
              <a:rPr lang="ru-RU" sz="1800" dirty="0">
                <a:solidFill>
                  <a:schemeClr val="bg1"/>
                </a:solidFill>
                <a:latin typeface="Numans"/>
                <a:ea typeface="+mj-ea"/>
                <a:cs typeface="Calibri Light"/>
              </a:rPr>
              <a:t>Заседание Ученого Совета</a:t>
            </a:r>
          </a:p>
          <a:p>
            <a:pPr algn="l">
              <a:spcBef>
                <a:spcPct val="0"/>
              </a:spcBef>
            </a:pPr>
            <a:r>
              <a:rPr lang="ru-RU" sz="1800" dirty="0">
                <a:solidFill>
                  <a:schemeClr val="bg1"/>
                </a:solidFill>
                <a:latin typeface="Numans"/>
                <a:ea typeface="+mj-ea"/>
                <a:cs typeface="Calibri Light"/>
              </a:rPr>
              <a:t>г. Рязань 28 апреля 2023 года</a:t>
            </a:r>
          </a:p>
          <a:p>
            <a:pPr algn="l">
              <a:spcBef>
                <a:spcPct val="0"/>
              </a:spcBef>
            </a:pPr>
            <a:endParaRPr lang="ru-RU" sz="1800" dirty="0">
              <a:solidFill>
                <a:schemeClr val="bg1"/>
              </a:solidFill>
              <a:latin typeface="Numans"/>
              <a:ea typeface="+mj-ea"/>
              <a:cs typeface="Calibri Light"/>
            </a:endParaRPr>
          </a:p>
        </p:txBody>
      </p:sp>
      <p:sp>
        <p:nvSpPr>
          <p:cNvPr id="6" name="Подзаголовок 2">
            <a:extLst>
              <a:ext uri="{FF2B5EF4-FFF2-40B4-BE49-F238E27FC236}">
                <a16:creationId xmlns="" xmlns:a16="http://schemas.microsoft.com/office/drawing/2014/main" id="{5795F69B-5914-F4E7-C687-806B2B56650B}"/>
              </a:ext>
            </a:extLst>
          </p:cNvPr>
          <p:cNvSpPr txBox="1">
            <a:spLocks/>
          </p:cNvSpPr>
          <p:nvPr/>
        </p:nvSpPr>
        <p:spPr>
          <a:xfrm>
            <a:off x="1140178" y="3585105"/>
            <a:ext cx="5334000" cy="9878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</a:pPr>
            <a:endParaRPr lang="ru-RU" sz="1800" dirty="0">
              <a:solidFill>
                <a:prstClr val="white"/>
              </a:solidFill>
              <a:latin typeface="Numans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978174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C18712A-007F-CC84-AB3F-6F7B4FBB31C7}"/>
              </a:ext>
            </a:extLst>
          </p:cNvPr>
          <p:cNvSpPr txBox="1"/>
          <p:nvPr/>
        </p:nvSpPr>
        <p:spPr>
          <a:xfrm>
            <a:off x="993518" y="355810"/>
            <a:ext cx="864425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solidFill>
                  <a:prstClr val="black"/>
                </a:solidFill>
                <a:ea typeface="+mn-lt"/>
                <a:cs typeface="Calibri" panose="020F0502020204030204"/>
              </a:rPr>
              <a:t>Количество педагогических работников, прошедших анкетирование по кафедрам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62B2807-09FF-7C50-12BD-5356A2141716}"/>
              </a:ext>
            </a:extLst>
          </p:cNvPr>
          <p:cNvSpPr txBox="1"/>
          <p:nvPr/>
        </p:nvSpPr>
        <p:spPr>
          <a:xfrm>
            <a:off x="993518" y="1209367"/>
            <a:ext cx="9906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Всего </a:t>
            </a:r>
            <a:r>
              <a:rPr lang="ru-RU" dirty="0" smtClean="0">
                <a:solidFill>
                  <a:prstClr val="black"/>
                </a:solidFill>
              </a:rPr>
              <a:t>ППС – 69 человек (по штату), </a:t>
            </a:r>
            <a:r>
              <a:rPr lang="ru-RU" dirty="0">
                <a:solidFill>
                  <a:prstClr val="black"/>
                </a:solidFill>
              </a:rPr>
              <a:t>из них </a:t>
            </a:r>
            <a:r>
              <a:rPr lang="ru-RU" dirty="0" smtClean="0">
                <a:solidFill>
                  <a:prstClr val="black"/>
                </a:solidFill>
              </a:rPr>
              <a:t>приняли участие в анкетировании – 43 человека (62%)</a:t>
            </a:r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17" name="Диаграмма 16">
            <a:extLst>
              <a:ext uri="{FF2B5EF4-FFF2-40B4-BE49-F238E27FC236}">
                <a16:creationId xmlns="" xmlns:a16="http://schemas.microsoft.com/office/drawing/2014/main" id="{6169A106-95F0-AD08-130C-1BD63426C8D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37626" y="2062924"/>
          <a:ext cx="5409501" cy="3868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" name="Диаграмма 18">
            <a:extLst>
              <a:ext uri="{FF2B5EF4-FFF2-40B4-BE49-F238E27FC236}">
                <a16:creationId xmlns="" xmlns:a16="http://schemas.microsoft.com/office/drawing/2014/main" id="{EFDDCA1C-4736-BE90-D7E0-B90DDB7517BA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847127" y="2062924"/>
          <a:ext cx="6138396" cy="4062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04617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D77E12C-0543-D75B-7D5F-A7A6CE2E6191}"/>
              </a:ext>
            </a:extLst>
          </p:cNvPr>
          <p:cNvSpPr txBox="1"/>
          <p:nvPr/>
        </p:nvSpPr>
        <p:spPr>
          <a:xfrm>
            <a:off x="7709483" y="1721839"/>
            <a:ext cx="44825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&lt;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en-US" sz="1600" dirty="0">
                <a:solidFill>
                  <a:prstClr val="black"/>
                </a:solidFill>
              </a:rPr>
              <a:t>50</a:t>
            </a:r>
            <a:r>
              <a:rPr lang="ru-RU" sz="1600" dirty="0">
                <a:solidFill>
                  <a:prstClr val="black"/>
                </a:solidFill>
              </a:rPr>
              <a:t>% - Неудовлетворенность</a:t>
            </a:r>
          </a:p>
          <a:p>
            <a:endParaRPr lang="ru-RU" sz="1600" dirty="0">
              <a:solidFill>
                <a:prstClr val="black"/>
              </a:solidFill>
            </a:endParaRPr>
          </a:p>
          <a:p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≤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&lt; 65% -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Частичная неудовлетворенность</a:t>
            </a:r>
          </a:p>
          <a:p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 ≤ 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&lt; 80% -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Частичная удовлетворенность</a:t>
            </a:r>
          </a:p>
          <a:p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≥ 80% - Полная удовлетворенность</a:t>
            </a: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="" xmlns:a16="http://schemas.microsoft.com/office/drawing/2014/main" id="{C3C85146-20B4-34C6-0F4B-004D030B13F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78426" y="1524000"/>
          <a:ext cx="6863277" cy="4683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C8D4BA7-EDC2-BC7D-7AB9-6427F0836998}"/>
              </a:ext>
            </a:extLst>
          </p:cNvPr>
          <p:cNvSpPr txBox="1"/>
          <p:nvPr/>
        </p:nvSpPr>
        <p:spPr>
          <a:xfrm>
            <a:off x="7709483" y="4001217"/>
            <a:ext cx="379366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ea typeface="+mn-lt"/>
                <a:cs typeface="Calibri" panose="020F0502020204030204"/>
              </a:rPr>
              <a:t>Преподаватели оценивали </a:t>
            </a:r>
            <a:r>
              <a:rPr lang="ru-RU" dirty="0" smtClean="0">
                <a:solidFill>
                  <a:prstClr val="black"/>
                </a:solidFill>
                <a:ea typeface="+mn-lt"/>
                <a:cs typeface="Calibri" panose="020F0502020204030204"/>
              </a:rPr>
              <a:t>критерии по </a:t>
            </a:r>
            <a:r>
              <a:rPr lang="ru-RU" dirty="0">
                <a:solidFill>
                  <a:prstClr val="black"/>
                </a:solidFill>
                <a:ea typeface="+mn-lt"/>
                <a:cs typeface="Calibri" panose="020F0502020204030204"/>
              </a:rPr>
              <a:t>5-балльной шкале (от 1 до 5),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  <a:ea typeface="+mn-lt"/>
                <a:cs typeface="Calibri" panose="020F0502020204030204"/>
              </a:rPr>
              <a:t>Где: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  <a:ea typeface="+mn-lt"/>
                <a:cs typeface="Calibri" panose="020F0502020204030204"/>
              </a:rPr>
              <a:t> </a:t>
            </a:r>
            <a:r>
              <a:rPr lang="ru-RU" dirty="0">
                <a:solidFill>
                  <a:prstClr val="black"/>
                </a:solidFill>
                <a:ea typeface="+mn-lt"/>
                <a:cs typeface="Calibri" panose="020F0502020204030204"/>
              </a:rPr>
              <a:t>1 – </a:t>
            </a:r>
            <a:r>
              <a:rPr lang="en-US" dirty="0" smtClean="0">
                <a:solidFill>
                  <a:prstClr val="black"/>
                </a:solidFill>
                <a:ea typeface="+mn-lt"/>
                <a:cs typeface="Calibri" panose="020F0502020204030204"/>
              </a:rPr>
              <a:t>“</a:t>
            </a:r>
            <a:r>
              <a:rPr lang="ru-RU" dirty="0" smtClean="0">
                <a:solidFill>
                  <a:prstClr val="black"/>
                </a:solidFill>
                <a:ea typeface="+mn-lt"/>
                <a:cs typeface="Calibri" panose="020F0502020204030204"/>
              </a:rPr>
              <a:t>не </a:t>
            </a:r>
            <a:r>
              <a:rPr lang="ru-RU" dirty="0">
                <a:solidFill>
                  <a:prstClr val="black"/>
                </a:solidFill>
                <a:ea typeface="+mn-lt"/>
                <a:cs typeface="Calibri" panose="020F0502020204030204"/>
              </a:rPr>
              <a:t>удовлетворяет</a:t>
            </a:r>
            <a:r>
              <a:rPr lang="en-US" dirty="0">
                <a:solidFill>
                  <a:prstClr val="black"/>
                </a:solidFill>
                <a:ea typeface="+mn-lt"/>
                <a:cs typeface="Calibri" panose="020F0502020204030204"/>
              </a:rPr>
              <a:t>”</a:t>
            </a:r>
            <a:r>
              <a:rPr lang="ru-RU" dirty="0">
                <a:solidFill>
                  <a:prstClr val="black"/>
                </a:solidFill>
                <a:ea typeface="+mn-lt"/>
                <a:cs typeface="Calibri" panose="020F0502020204030204"/>
              </a:rPr>
              <a:t>, </a:t>
            </a:r>
            <a:endParaRPr lang="ru-RU" dirty="0" smtClean="0">
              <a:solidFill>
                <a:prstClr val="black"/>
              </a:solidFill>
              <a:ea typeface="+mn-lt"/>
              <a:cs typeface="Calibri" panose="020F0502020204030204"/>
            </a:endParaRPr>
          </a:p>
          <a:p>
            <a:pPr algn="ctr"/>
            <a:r>
              <a:rPr lang="ru-RU" dirty="0" smtClean="0">
                <a:solidFill>
                  <a:prstClr val="black"/>
                </a:solidFill>
                <a:ea typeface="+mn-lt"/>
                <a:cs typeface="Calibri" panose="020F0502020204030204"/>
              </a:rPr>
              <a:t> </a:t>
            </a:r>
            <a:r>
              <a:rPr lang="ru-RU" dirty="0">
                <a:solidFill>
                  <a:prstClr val="black"/>
                </a:solidFill>
                <a:ea typeface="+mn-lt"/>
                <a:cs typeface="Calibri" panose="020F0502020204030204"/>
              </a:rPr>
              <a:t>5 – </a:t>
            </a:r>
            <a:r>
              <a:rPr lang="en-US" dirty="0" smtClean="0">
                <a:solidFill>
                  <a:prstClr val="black"/>
                </a:solidFill>
                <a:ea typeface="+mn-lt"/>
                <a:cs typeface="Calibri" panose="020F0502020204030204"/>
              </a:rPr>
              <a:t>“</a:t>
            </a:r>
            <a:r>
              <a:rPr lang="ru-RU" dirty="0" smtClean="0">
                <a:solidFill>
                  <a:prstClr val="black"/>
                </a:solidFill>
                <a:ea typeface="+mn-lt"/>
                <a:cs typeface="Calibri" panose="020F0502020204030204"/>
              </a:rPr>
              <a:t>полностью удовлетворяет</a:t>
            </a:r>
            <a:r>
              <a:rPr lang="en-US" dirty="0" smtClean="0">
                <a:solidFill>
                  <a:prstClr val="black"/>
                </a:solidFill>
                <a:ea typeface="+mn-lt"/>
                <a:cs typeface="Calibri" panose="020F0502020204030204"/>
              </a:rPr>
              <a:t>”</a:t>
            </a:r>
            <a:endParaRPr lang="ru-RU" dirty="0">
              <a:solidFill>
                <a:prstClr val="black"/>
              </a:solidFill>
              <a:ea typeface="+mn-lt"/>
              <a:cs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C18712A-007F-CC84-AB3F-6F7B4FBB31C7}"/>
              </a:ext>
            </a:extLst>
          </p:cNvPr>
          <p:cNvSpPr txBox="1"/>
          <p:nvPr/>
        </p:nvSpPr>
        <p:spPr>
          <a:xfrm>
            <a:off x="993518" y="355810"/>
            <a:ext cx="864425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ea typeface="+mn-lt"/>
                <a:cs typeface="Calibri" panose="020F0502020204030204"/>
              </a:rPr>
              <a:t>Критерии оценивания</a:t>
            </a:r>
            <a:endParaRPr lang="ru-RU" dirty="0">
              <a:solidFill>
                <a:prstClr val="black"/>
              </a:solidFill>
              <a:ea typeface="+mn-lt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39956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Диаграмма ответов в Формах. Вопрос: Оцените, пожалуйста, условия организации образовательного процесса по программе в целом.&#10;. Количество ответов: 43 ответа.">
            <a:extLst>
              <a:ext uri="{FF2B5EF4-FFF2-40B4-BE49-F238E27FC236}">
                <a16:creationId xmlns="" xmlns:a16="http://schemas.microsoft.com/office/drawing/2014/main" id="{39067E38-75EC-423A-A540-A2ED5B6BE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161" y="1575238"/>
            <a:ext cx="6417159" cy="430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80A003D-DD64-5B13-42BF-DDA2E5236DB5}"/>
              </a:ext>
            </a:extLst>
          </p:cNvPr>
          <p:cNvSpPr txBox="1"/>
          <p:nvPr/>
        </p:nvSpPr>
        <p:spPr>
          <a:xfrm>
            <a:off x="871468" y="653867"/>
            <a:ext cx="747412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solidFill>
                  <a:prstClr val="black"/>
                </a:solidFill>
                <a:ea typeface="+mn-lt"/>
                <a:cs typeface="Calibri" panose="020F0502020204030204"/>
              </a:rPr>
              <a:t>Общие результаты анкетирования ППС</a:t>
            </a:r>
          </a:p>
        </p:txBody>
      </p:sp>
    </p:spTree>
    <p:extLst>
      <p:ext uri="{BB962C8B-B14F-4D97-AF65-F5344CB8AC3E}">
        <p14:creationId xmlns:p14="http://schemas.microsoft.com/office/powerpoint/2010/main" val="4143334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C676410-999F-89F2-07E7-2BA9188B42F2}"/>
              </a:ext>
            </a:extLst>
          </p:cNvPr>
          <p:cNvSpPr txBox="1"/>
          <p:nvPr/>
        </p:nvSpPr>
        <p:spPr>
          <a:xfrm>
            <a:off x="1100068" y="390738"/>
            <a:ext cx="919607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solidFill>
                  <a:prstClr val="black"/>
                </a:solidFill>
                <a:ea typeface="+mn-lt"/>
                <a:cs typeface="Calibri" panose="020F0502020204030204"/>
              </a:rPr>
              <a:t>Общие результаты анкетирования и степень удовлетворенности образовательной деятельностью педагогическими </a:t>
            </a:r>
            <a:r>
              <a:rPr lang="ru-RU" dirty="0" smtClean="0">
                <a:solidFill>
                  <a:prstClr val="black"/>
                </a:solidFill>
                <a:ea typeface="+mn-lt"/>
                <a:cs typeface="Calibri" panose="020F0502020204030204"/>
              </a:rPr>
              <a:t>работниками </a:t>
            </a:r>
            <a:r>
              <a:rPr lang="ru-RU" b="1" dirty="0" smtClean="0">
                <a:solidFill>
                  <a:prstClr val="black"/>
                </a:solidFill>
                <a:ea typeface="+mn-lt"/>
                <a:cs typeface="Calibri" panose="020F0502020204030204"/>
              </a:rPr>
              <a:t>в целом по Институту </a:t>
            </a:r>
            <a:endParaRPr lang="ru-RU" b="1" dirty="0">
              <a:solidFill>
                <a:prstClr val="black"/>
              </a:solidFill>
              <a:ea typeface="+mn-lt"/>
              <a:cs typeface="Calibri" panose="020F0502020204030204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71B8C95F-36D1-40B9-F646-BC9EB9B668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434050"/>
              </p:ext>
            </p:extLst>
          </p:nvPr>
        </p:nvGraphicFramePr>
        <p:xfrm>
          <a:off x="989900" y="1207334"/>
          <a:ext cx="10293052" cy="5529406"/>
        </p:xfrm>
        <a:graphic>
          <a:graphicData uri="http://schemas.openxmlformats.org/drawingml/2006/table">
            <a:tbl>
              <a:tblPr/>
              <a:tblGrid>
                <a:gridCol w="204514">
                  <a:extLst>
                    <a:ext uri="{9D8B030D-6E8A-4147-A177-3AD203B41FA5}">
                      <a16:colId xmlns="" xmlns:a16="http://schemas.microsoft.com/office/drawing/2014/main" val="2273579185"/>
                    </a:ext>
                  </a:extLst>
                </a:gridCol>
                <a:gridCol w="7349683">
                  <a:extLst>
                    <a:ext uri="{9D8B030D-6E8A-4147-A177-3AD203B41FA5}">
                      <a16:colId xmlns="" xmlns:a16="http://schemas.microsoft.com/office/drawing/2014/main" val="2901334406"/>
                    </a:ext>
                  </a:extLst>
                </a:gridCol>
                <a:gridCol w="1017648">
                  <a:extLst>
                    <a:ext uri="{9D8B030D-6E8A-4147-A177-3AD203B41FA5}">
                      <a16:colId xmlns="" xmlns:a16="http://schemas.microsoft.com/office/drawing/2014/main" val="3430508486"/>
                    </a:ext>
                  </a:extLst>
                </a:gridCol>
                <a:gridCol w="892012">
                  <a:extLst>
                    <a:ext uri="{9D8B030D-6E8A-4147-A177-3AD203B41FA5}">
                      <a16:colId xmlns="" xmlns:a16="http://schemas.microsoft.com/office/drawing/2014/main" val="2206206862"/>
                    </a:ext>
                  </a:extLst>
                </a:gridCol>
                <a:gridCol w="829195">
                  <a:extLst>
                    <a:ext uri="{9D8B030D-6E8A-4147-A177-3AD203B41FA5}">
                      <a16:colId xmlns="" xmlns:a16="http://schemas.microsoft.com/office/drawing/2014/main" val="705981734"/>
                    </a:ext>
                  </a:extLst>
                </a:gridCol>
              </a:tblGrid>
              <a:tr h="155755">
                <a:tc gridSpan="5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Результаты анкетирования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13462105"/>
                  </a:ext>
                </a:extLst>
              </a:tr>
              <a:tr h="513147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Вопросы педагогическим работникам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Средний балл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Результаты анкетирования, %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Количество прошедших анкетирование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08318555"/>
                  </a:ext>
                </a:extLst>
              </a:tr>
              <a:tr h="13645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1.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Насколько часто Вы используете современные методики ведения занятий в рамках преподаваемого курса?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4,3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86%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0">
                  <a:txBody>
                    <a:bodyPr/>
                    <a:lstStyle/>
                    <a:p>
                      <a:pPr algn="ctr" fontAlgn="ctr"/>
                      <a:r>
                        <a:rPr lang="ru-RU" sz="3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7007" marR="7007" marT="70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96997307"/>
                  </a:ext>
                </a:extLst>
              </a:tr>
              <a:tr h="13645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2.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Удовлетворяет ли Вашим потребностям участие в научных семинарах, конференциях?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4,0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80%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16409760"/>
                  </a:ext>
                </a:extLst>
              </a:tr>
              <a:tr h="13645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3.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Как часто Вы публикуетесь в отечественных рецензируемых изданиях?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3,7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74%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27654154"/>
                  </a:ext>
                </a:extLst>
              </a:tr>
              <a:tr h="13645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&quot;Times New Roman&quot;"/>
                          <a:ea typeface="+mn-ea"/>
                          <a:cs typeface="+mn-cs"/>
                        </a:rPr>
                        <a:t>4.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&quot;Times New Roman&quot;"/>
                          <a:ea typeface="+mn-ea"/>
                          <a:cs typeface="+mn-cs"/>
                        </a:rPr>
                        <a:t>Как часто Вы публикуетесь в зарубежных базах данных?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1,9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38%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48153230"/>
                  </a:ext>
                </a:extLst>
              </a:tr>
              <a:tr h="13645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&quot;Times New Roman&quot;"/>
                        </a:rPr>
                        <a:t>5.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&quot;Times New Roman&quot;"/>
                        </a:rPr>
                        <a:t>Как часто Вы проходите обучение на курсах повышения квалификации?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3,7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74%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90632633"/>
                  </a:ext>
                </a:extLst>
              </a:tr>
              <a:tr h="13645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&quot;Times New Roman&quot;"/>
                        </a:rPr>
                        <a:t>6.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&quot;Times New Roman&quot;"/>
                          <a:ea typeface="+mn-ea"/>
                          <a:cs typeface="+mn-cs"/>
                        </a:rPr>
                        <a:t>Оцените качество учебно-методического обеспечения ООП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3,4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69%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58430515"/>
                  </a:ext>
                </a:extLst>
              </a:tr>
              <a:tr h="386319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900" b="0" i="1" u="none" strike="noStrike" kern="1200" dirty="0">
                          <a:solidFill>
                            <a:schemeClr val="tx1"/>
                          </a:solidFill>
                          <a:effectLst/>
                          <a:latin typeface="&quot;Times New Roman&quot;"/>
                          <a:ea typeface="+mn-ea"/>
                          <a:cs typeface="+mn-cs"/>
                        </a:rPr>
                        <a:t>Удовлетворенность условиями реализации программы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Суммарный средний балл: 3,5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70%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39277825"/>
                  </a:ext>
                </a:extLst>
              </a:tr>
              <a:tr h="13645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&quot;Times New Roman&quot;"/>
                        </a:rPr>
                        <a:t>7.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&quot;Times New Roman&quot;"/>
                        </a:rPr>
                        <a:t>Насколько Вы удовлетворены условиями организации труда на кафедре и оснащенностью своего рабочего места?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3,9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78%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3411975"/>
                  </a:ext>
                </a:extLst>
              </a:tr>
              <a:tr h="13645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&quot;Times New Roman&quot;"/>
                        </a:rPr>
                        <a:t>8.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&quot;Times New Roman&quot;"/>
                          <a:ea typeface="+mn-ea"/>
                          <a:cs typeface="+mn-cs"/>
                        </a:rPr>
                        <a:t>Насколько вы удовлетворены качеством аудиторий, помещений кафедр, учебных лабораторий и оборудования?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3,5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70%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95682159"/>
                  </a:ext>
                </a:extLst>
              </a:tr>
              <a:tr h="13645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&quot;Times New Roman&quot;"/>
                        </a:rPr>
                        <a:t>9.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&quot;Times New Roman&quot;"/>
                        </a:rPr>
                        <a:t>Удовлетворяет ли Вас качество фондов читального зала и библиотеки?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4,0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79%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32269299"/>
                  </a:ext>
                </a:extLst>
              </a:tr>
              <a:tr h="25949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&quot;Times New Roman&quot;"/>
                        </a:rPr>
                        <a:t>10.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&quot;Times New Roman&quot;"/>
                        </a:rPr>
                        <a:t>Оцените, пожалуйста, качество подключения к ЭБС из любой точки, где есть сеть «Интернет» как внутри ОО, так и вне ее.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4,2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84%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45214909"/>
                  </a:ext>
                </a:extLst>
              </a:tr>
              <a:tr h="25949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&quot;Times New Roman&quot;"/>
                        </a:rPr>
                        <a:t>11.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&quot;Times New Roman&quot;"/>
                        </a:rPr>
                        <a:t>Оцените, пожалуйста, наполненность ЭБС методическими материалами, учебниками и т.п. для достижения обучающимися предполагаемых результатов обучения по профилю реализуемой программы.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3,9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79%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22444880"/>
                  </a:ext>
                </a:extLst>
              </a:tr>
              <a:tr h="13645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&quot;Times New Roman&quot;"/>
                        </a:rPr>
                        <a:t>12.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&quot;Times New Roman&quot;"/>
                        </a:rPr>
                        <a:t>Оцените, пожалуйста, качество функционирования ЭИОС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3,8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76%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38532397"/>
                  </a:ext>
                </a:extLst>
              </a:tr>
              <a:tr h="25949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&quot;Times New Roman&quot;"/>
                        </a:rPr>
                        <a:t>13.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&quot;Times New Roman&quot;"/>
                          <a:ea typeface="+mn-ea"/>
                          <a:cs typeface="+mn-cs"/>
                        </a:rPr>
                        <a:t>Удовлетворяет ли Вас техническая и информационная оснащенность учебного процесса (оборудование для реализации ООП, доступ к базам данных)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3,4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69%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92056458"/>
                  </a:ext>
                </a:extLst>
              </a:tr>
              <a:tr h="386319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900" b="0" i="1" u="none" strike="noStrike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Удовлетворенность материально-техническим и учебно-методическим обеспечением программы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Суммарный средний балл: 3,8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76%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44437149"/>
                  </a:ext>
                </a:extLst>
              </a:tr>
              <a:tr h="13645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14.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Насколько Вы удовлетворены сочетанием педагогической и исследовательской деятельности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3,7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73%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6478890"/>
                  </a:ext>
                </a:extLst>
              </a:tr>
              <a:tr h="57533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15.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Оцените, пожалуйста, доступность информации, касающейся учебного процесса, внеучебных мероприятий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4,2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83%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46606276"/>
                  </a:ext>
                </a:extLst>
              </a:tr>
              <a:tr h="13645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16.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Какова Ваша удовлетворенность условиями работы и услугами, имеющимися в ОО?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3,7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75%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80468250"/>
                  </a:ext>
                </a:extLst>
              </a:tr>
              <a:tr h="13645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17.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Оцените, пожалуйста, условия организации образовательного процесса по программе в целом.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3,9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78%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23780033"/>
                  </a:ext>
                </a:extLst>
              </a:tr>
              <a:tr h="386319"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900" b="0" i="1" u="none" strike="noStrike" dirty="0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Общая удовлетворенность условиями организации образовательного процесса по программе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1" u="none" strike="noStrike" dirty="0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Суммарный средний балл: 3,8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77%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26548535"/>
                  </a:ext>
                </a:extLst>
              </a:tr>
              <a:tr h="136459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07" marR="7007" marT="70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07" marR="7007" marT="70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07" marR="7007" marT="70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07" marR="7007" marT="70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07" marR="7007" marT="70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65976878"/>
                  </a:ext>
                </a:extLst>
              </a:tr>
              <a:tr h="386319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07" marR="7007" marT="70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Степень удовлетворенности на данный момент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Процентная удовлетворенность</a:t>
                      </a:r>
                    </a:p>
                  </a:txBody>
                  <a:tcPr marL="7007" marR="7007" marT="70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07" marR="7007" marT="70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41459509"/>
                  </a:ext>
                </a:extLst>
              </a:tr>
              <a:tr h="139002"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07" marR="7007" marT="70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Частичная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удовлетворенность – 3,7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&quot;Times New Roman&quot;"/>
                      </a:endParaRPr>
                    </a:p>
                  </a:txBody>
                  <a:tcPr marL="7007" marR="7007" marT="70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75%</a:t>
                      </a:r>
                    </a:p>
                  </a:txBody>
                  <a:tcPr marL="7007" marR="7007" marT="70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07" marR="7007" marT="70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07" marR="7007" marT="700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256093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0572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38297" y="764883"/>
            <a:ext cx="8334963" cy="1738489"/>
          </a:xfrm>
        </p:spPr>
        <p:txBody>
          <a:bodyPr>
            <a:noAutofit/>
          </a:bodyPr>
          <a:lstStyle/>
          <a:p>
            <a:pPr algn="l"/>
            <a:r>
              <a:rPr lang="ru-RU" sz="3600" dirty="0" smtClean="0">
                <a:solidFill>
                  <a:schemeClr val="bg1"/>
                </a:solidFill>
                <a:latin typeface="Numans"/>
                <a:cs typeface="Calibri Light"/>
              </a:rPr>
              <a:t>2.2 Оценка </a:t>
            </a:r>
            <a:r>
              <a:rPr lang="ru-RU" sz="3600" dirty="0">
                <a:solidFill>
                  <a:schemeClr val="bg1"/>
                </a:solidFill>
                <a:latin typeface="Numans"/>
                <a:cs typeface="Calibri Light"/>
              </a:rPr>
              <a:t>удовлетворенности качеством образовательной деятельности </a:t>
            </a:r>
            <a:r>
              <a:rPr lang="ru-RU" sz="3600" b="1" dirty="0">
                <a:solidFill>
                  <a:schemeClr val="bg1"/>
                </a:solidFill>
                <a:latin typeface="Numans"/>
                <a:cs typeface="Calibri Light"/>
              </a:rPr>
              <a:t>работодателями</a:t>
            </a:r>
            <a:r>
              <a:rPr lang="ru-RU" sz="3600" dirty="0">
                <a:solidFill>
                  <a:schemeClr val="bg1"/>
                </a:solidFill>
                <a:latin typeface="Numans"/>
                <a:cs typeface="Calibri Light"/>
              </a:rPr>
              <a:t> </a:t>
            </a:r>
            <a:br>
              <a:rPr lang="ru-RU" sz="3600" dirty="0">
                <a:solidFill>
                  <a:schemeClr val="bg1"/>
                </a:solidFill>
                <a:latin typeface="Numans"/>
                <a:cs typeface="Calibri Light"/>
              </a:rPr>
            </a:br>
            <a:r>
              <a:rPr lang="ru-RU" sz="3600" dirty="0">
                <a:solidFill>
                  <a:schemeClr val="bg1"/>
                </a:solidFill>
                <a:latin typeface="Numans"/>
                <a:cs typeface="Calibri Light"/>
              </a:rPr>
              <a:t>за 2022 год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0178" y="5269029"/>
            <a:ext cx="5334000" cy="987836"/>
          </a:xfrm>
          <a:noFill/>
          <a:ln>
            <a:noFill/>
          </a:ln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spcBef>
                <a:spcPct val="0"/>
              </a:spcBef>
            </a:pPr>
            <a:r>
              <a:rPr lang="ru-RU" sz="1800" dirty="0" smtClean="0">
                <a:solidFill>
                  <a:schemeClr val="bg1"/>
                </a:solidFill>
                <a:latin typeface="Numans"/>
                <a:ea typeface="+mj-ea"/>
                <a:cs typeface="Calibri Light"/>
              </a:rPr>
              <a:t>РИ(Ф) МПУ</a:t>
            </a:r>
            <a:endParaRPr lang="ru-RU" sz="1800" dirty="0">
              <a:solidFill>
                <a:schemeClr val="bg1"/>
              </a:solidFill>
              <a:latin typeface="Numans"/>
              <a:ea typeface="+mj-ea"/>
              <a:cs typeface="Calibri Light"/>
            </a:endParaRPr>
          </a:p>
          <a:p>
            <a:pPr algn="l">
              <a:spcBef>
                <a:spcPct val="0"/>
              </a:spcBef>
            </a:pPr>
            <a:endParaRPr lang="ru-RU" sz="1800" dirty="0">
              <a:solidFill>
                <a:schemeClr val="bg1"/>
              </a:solidFill>
              <a:latin typeface="Numans"/>
              <a:ea typeface="+mj-ea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887350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иаграмма ответов в Формах. Вопрос: Насколько Вы удовлетворены сотрудничеством с институтом?. Количество ответов: 20 ответов.">
            <a:extLst>
              <a:ext uri="{FF2B5EF4-FFF2-40B4-BE49-F238E27FC236}">
                <a16:creationId xmlns="" xmlns:a16="http://schemas.microsoft.com/office/drawing/2014/main" id="{DD17E400-97BA-E0BC-8CDE-86B560CE5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73" y="1437046"/>
            <a:ext cx="5830528" cy="244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Диаграмма ответов в Формах. Вопрос: Принимаете ли Вы участие в разработке образовательных программ института?. Количество ответов: 20 ответов.">
            <a:extLst>
              <a:ext uri="{FF2B5EF4-FFF2-40B4-BE49-F238E27FC236}">
                <a16:creationId xmlns="" xmlns:a16="http://schemas.microsoft.com/office/drawing/2014/main" id="{0F1FA5DB-DD1F-8CC1-998D-3DD9E9ABE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827" y="1437046"/>
            <a:ext cx="5830528" cy="244988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Диаграмма ответов в Формах. Вопрос: Сотрудничаете ли Вы с кафедрами института в области актуализации и разработки учебных курсов?. Количество ответов: 20 ответов.">
            <a:extLst>
              <a:ext uri="{FF2B5EF4-FFF2-40B4-BE49-F238E27FC236}">
                <a16:creationId xmlns="" xmlns:a16="http://schemas.microsoft.com/office/drawing/2014/main" id="{977D3944-2901-8C84-780D-3D3247102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29" y="4024637"/>
            <a:ext cx="5751871" cy="260556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Диаграмма ответов в Формах. Вопрос: Сотрудничаете ли Вы в области преподавания и проведение мастер-классов в институте?. Количество ответов: 20 ответов.">
            <a:extLst>
              <a:ext uri="{FF2B5EF4-FFF2-40B4-BE49-F238E27FC236}">
                <a16:creationId xmlns="" xmlns:a16="http://schemas.microsoft.com/office/drawing/2014/main" id="{1F4002B3-D9A4-8DE7-38F7-9984583A4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064" y="4110688"/>
            <a:ext cx="5830527" cy="244988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6DC68C2-3327-1EA8-C210-5A266F7A5585}"/>
              </a:ext>
            </a:extLst>
          </p:cNvPr>
          <p:cNvSpPr txBox="1"/>
          <p:nvPr/>
        </p:nvSpPr>
        <p:spPr>
          <a:xfrm>
            <a:off x="871468" y="545352"/>
            <a:ext cx="747412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 smtClean="0">
                <a:ea typeface="+mn-lt"/>
                <a:cs typeface="Calibri"/>
              </a:rPr>
              <a:t>Ответы </a:t>
            </a:r>
            <a:r>
              <a:rPr lang="ru-RU" dirty="0">
                <a:ea typeface="+mn-lt"/>
                <a:cs typeface="Calibri"/>
              </a:rPr>
              <a:t>работодателей по </a:t>
            </a:r>
            <a:r>
              <a:rPr lang="ru-RU" dirty="0" smtClean="0">
                <a:ea typeface="+mn-lt"/>
                <a:cs typeface="Calibri"/>
              </a:rPr>
              <a:t>критериям 4-хбалльной шкалы</a:t>
            </a:r>
            <a:endParaRPr lang="ru-RU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7557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Диаграмма ответов в Формах. Вопрос: Принимаете ли Вы обучающихся института на практику?. Количество ответов: 20 ответов.">
            <a:extLst>
              <a:ext uri="{FF2B5EF4-FFF2-40B4-BE49-F238E27FC236}">
                <a16:creationId xmlns="" xmlns:a16="http://schemas.microsoft.com/office/drawing/2014/main" id="{15EF9A26-F0B7-D9EF-3494-40DCE017C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3" y="1446880"/>
            <a:ext cx="5820698" cy="244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Диаграмма ответов в Формах. Вопрос: Принимаете ли Вы участие в работе государственной экзаменационной комиссии института?. Количество ответов: 20 ответов.">
            <a:extLst>
              <a:ext uri="{FF2B5EF4-FFF2-40B4-BE49-F238E27FC236}">
                <a16:creationId xmlns="" xmlns:a16="http://schemas.microsoft.com/office/drawing/2014/main" id="{EAD26AB6-E18A-BB12-C815-7D9E7B572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46880"/>
            <a:ext cx="5525727" cy="250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Диаграмма ответов в Формах. Вопрос: Трудоустраиваете ли Вы обучающихся института по итогам прохождения практики?. Количество ответов: 20 ответов.">
            <a:extLst>
              <a:ext uri="{FF2B5EF4-FFF2-40B4-BE49-F238E27FC236}">
                <a16:creationId xmlns="" xmlns:a16="http://schemas.microsoft.com/office/drawing/2014/main" id="{2D3B3293-7FB3-696F-7AE1-B620BF7E2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3" y="4051608"/>
            <a:ext cx="5899355" cy="247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Диаграмма ответов в Формах. Вопрос: Как бы Вы оценили качество подготовки выпускников?. Количество ответов: 20 ответов.">
            <a:extLst>
              <a:ext uri="{FF2B5EF4-FFF2-40B4-BE49-F238E27FC236}">
                <a16:creationId xmlns="" xmlns:a16="http://schemas.microsoft.com/office/drawing/2014/main" id="{10BA5529-A918-93CE-7C1B-14576F3E0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676" y="4108979"/>
            <a:ext cx="6004618" cy="252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6DC68C2-3327-1EA8-C210-5A266F7A5585}"/>
              </a:ext>
            </a:extLst>
          </p:cNvPr>
          <p:cNvSpPr txBox="1"/>
          <p:nvPr/>
        </p:nvSpPr>
        <p:spPr>
          <a:xfrm>
            <a:off x="871468" y="545352"/>
            <a:ext cx="747412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 smtClean="0">
                <a:ea typeface="+mn-lt"/>
                <a:cs typeface="Calibri"/>
              </a:rPr>
              <a:t>Ответы </a:t>
            </a:r>
            <a:r>
              <a:rPr lang="ru-RU" dirty="0">
                <a:ea typeface="+mn-lt"/>
                <a:cs typeface="Calibri"/>
              </a:rPr>
              <a:t>работодателей по </a:t>
            </a:r>
            <a:r>
              <a:rPr lang="ru-RU" dirty="0" smtClean="0">
                <a:ea typeface="+mn-lt"/>
                <a:cs typeface="Calibri"/>
              </a:rPr>
              <a:t>критериям 4-хбалльной шкалы</a:t>
            </a:r>
            <a:endParaRPr lang="ru-RU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3400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>
            <a:extLst>
              <a:ext uri="{FF2B5EF4-FFF2-40B4-BE49-F238E27FC236}">
                <a16:creationId xmlns="" xmlns:a16="http://schemas.microsoft.com/office/drawing/2014/main" id="{40118147-A645-6659-6167-513CE3271C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384264"/>
              </p:ext>
            </p:extLst>
          </p:nvPr>
        </p:nvGraphicFramePr>
        <p:xfrm>
          <a:off x="1542915" y="1554648"/>
          <a:ext cx="9172300" cy="4532596"/>
        </p:xfrm>
        <a:graphic>
          <a:graphicData uri="http://schemas.openxmlformats.org/drawingml/2006/table">
            <a:tbl>
              <a:tblPr/>
              <a:tblGrid>
                <a:gridCol w="43706">
                  <a:extLst>
                    <a:ext uri="{9D8B030D-6E8A-4147-A177-3AD203B41FA5}">
                      <a16:colId xmlns="" xmlns:a16="http://schemas.microsoft.com/office/drawing/2014/main" val="1430335308"/>
                    </a:ext>
                  </a:extLst>
                </a:gridCol>
                <a:gridCol w="169027">
                  <a:extLst>
                    <a:ext uri="{9D8B030D-6E8A-4147-A177-3AD203B41FA5}">
                      <a16:colId xmlns="" xmlns:a16="http://schemas.microsoft.com/office/drawing/2014/main" val="3625465798"/>
                    </a:ext>
                  </a:extLst>
                </a:gridCol>
                <a:gridCol w="4499005"/>
                <a:gridCol w="1308879">
                  <a:extLst>
                    <a:ext uri="{9D8B030D-6E8A-4147-A177-3AD203B41FA5}">
                      <a16:colId xmlns="" xmlns:a16="http://schemas.microsoft.com/office/drawing/2014/main" val="1797162211"/>
                    </a:ext>
                  </a:extLst>
                </a:gridCol>
                <a:gridCol w="1455327">
                  <a:extLst>
                    <a:ext uri="{9D8B030D-6E8A-4147-A177-3AD203B41FA5}">
                      <a16:colId xmlns="" xmlns:a16="http://schemas.microsoft.com/office/drawing/2014/main" val="3398354776"/>
                    </a:ext>
                  </a:extLst>
                </a:gridCol>
                <a:gridCol w="890892">
                  <a:extLst>
                    <a:ext uri="{9D8B030D-6E8A-4147-A177-3AD203B41FA5}">
                      <a16:colId xmlns="" xmlns:a16="http://schemas.microsoft.com/office/drawing/2014/main" val="4034103788"/>
                    </a:ext>
                  </a:extLst>
                </a:gridCol>
                <a:gridCol w="805464">
                  <a:extLst>
                    <a:ext uri="{9D8B030D-6E8A-4147-A177-3AD203B41FA5}">
                      <a16:colId xmlns="" xmlns:a16="http://schemas.microsoft.com/office/drawing/2014/main" val="2898589739"/>
                    </a:ext>
                  </a:extLst>
                </a:gridCol>
              </a:tblGrid>
              <a:tr h="199535">
                <a:tc gridSpan="7">
                  <a:txBody>
                    <a:bodyPr/>
                    <a:lstStyle/>
                    <a:p>
                      <a:pPr algn="ctr" fontAlgn="t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&quot;Times New Roman&quot;"/>
                      </a:endParaRPr>
                    </a:p>
                  </a:txBody>
                  <a:tcPr marL="9153" marR="9153" marT="9153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45098009"/>
                  </a:ext>
                </a:extLst>
              </a:tr>
              <a:tr h="192213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53" marR="9153" marT="91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53" marR="9153" marT="91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53" marR="9153" marT="91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53" marR="9153" marT="91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53" marR="9153" marT="91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53" marR="9153" marT="91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17922398"/>
                  </a:ext>
                </a:extLst>
              </a:tr>
              <a:tr h="192213">
                <a:tc gridSpan="6">
                  <a:txBody>
                    <a:bodyPr/>
                    <a:lstStyle/>
                    <a:p>
                      <a:pPr algn="ctr" fontAlgn="t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&quot;Times New Roman&quot;"/>
                      </a:endParaRP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&quot;Times New Roman&quot;"/>
                      </a:endParaRP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5701804"/>
                  </a:ext>
                </a:extLst>
              </a:tr>
              <a:tr h="594945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Вопросы</a:t>
                      </a: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Средний балл</a:t>
                      </a: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Результаты анкетирования, %</a:t>
                      </a: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Количество прошедших анкетирование</a:t>
                      </a: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91478464"/>
                  </a:ext>
                </a:extLst>
              </a:tr>
              <a:tr h="192213">
                <a:tc gridSpan="2"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1</a:t>
                      </a: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&quot;Times New Roman&quot;"/>
                      </a:endParaRP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Насколько Вы удовлетворены сотрудничеством с институтом?</a:t>
                      </a: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3,5</a:t>
                      </a: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86%</a:t>
                      </a: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ru-RU" sz="3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153" marR="9153" marT="9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14650594"/>
                  </a:ext>
                </a:extLst>
              </a:tr>
              <a:tr h="192213">
                <a:tc gridSpan="2"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2</a:t>
                      </a: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&quot;Times New Roman&quot;"/>
                      </a:endParaRP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Принимаете ли Вы участие в разработке образовательных программ института?</a:t>
                      </a: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3,0</a:t>
                      </a: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74%</a:t>
                      </a: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69754268"/>
                  </a:ext>
                </a:extLst>
              </a:tr>
              <a:tr h="192213">
                <a:tc gridSpan="2"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&quot;Times New Roman&quot;"/>
                        </a:rPr>
                        <a:t>3</a:t>
                      </a: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&quot;Times New Roman&quot;"/>
                      </a:endParaRP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&quot;Times New Roman&quot;"/>
                        </a:rPr>
                        <a:t>Сотрудничаете ли Вы с кафедрами института в области актуализации и разработки учебных курсов?</a:t>
                      </a: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3,1</a:t>
                      </a: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1" u="none" strike="noStrike" dirty="0">
                          <a:solidFill>
                            <a:schemeClr val="tx1"/>
                          </a:solidFill>
                          <a:effectLst/>
                          <a:latin typeface="&quot;Times New Roman&quot;"/>
                        </a:rPr>
                        <a:t>78%</a:t>
                      </a: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45118352"/>
                  </a:ext>
                </a:extLst>
              </a:tr>
              <a:tr h="192213">
                <a:tc gridSpan="2"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&quot;Times New Roman&quot;"/>
                        </a:rPr>
                        <a:t>4</a:t>
                      </a: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&quot;Times New Roman&quot;"/>
                      </a:endParaRP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&quot;Times New Roman&quot;"/>
                        </a:rPr>
                        <a:t>Сотрудничаете ли Вы в области преподавания и проведение мастер-классов в институте?</a:t>
                      </a: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2,1</a:t>
                      </a: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1" u="none" strike="noStrike" dirty="0">
                          <a:solidFill>
                            <a:schemeClr val="tx1"/>
                          </a:solidFill>
                          <a:effectLst/>
                          <a:latin typeface="&quot;Times New Roman&quot;"/>
                        </a:rPr>
                        <a:t>51%</a:t>
                      </a: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74557477"/>
                  </a:ext>
                </a:extLst>
              </a:tr>
              <a:tr h="192213">
                <a:tc gridSpan="2"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&quot;Times New Roman&quot;"/>
                        </a:rPr>
                        <a:t>5</a:t>
                      </a: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&quot;Times New Roman&quot;"/>
                      </a:endParaRP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&quot;Times New Roman&quot;"/>
                        </a:rPr>
                        <a:t>Принимаете ли Вы обучающихся института на практику?</a:t>
                      </a: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3,8</a:t>
                      </a: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1" u="none" strike="noStrike" dirty="0">
                          <a:solidFill>
                            <a:schemeClr val="tx1"/>
                          </a:solidFill>
                          <a:effectLst/>
                          <a:latin typeface="&quot;Times New Roman&quot;"/>
                        </a:rPr>
                        <a:t>95%</a:t>
                      </a: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81457977"/>
                  </a:ext>
                </a:extLst>
              </a:tr>
              <a:tr h="192213">
                <a:tc gridSpan="2"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&quot;Times New Roman&quot;"/>
                        </a:rPr>
                        <a:t>6</a:t>
                      </a: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ru-RU" sz="1000" b="0" i="0" u="none" strike="noStrike">
                        <a:solidFill>
                          <a:srgbClr val="FF0000"/>
                        </a:solidFill>
                        <a:effectLst/>
                        <a:latin typeface="&quot;Times New Roman&quot;"/>
                      </a:endParaRP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&quot;Times New Roman&quot;"/>
                        </a:rPr>
                        <a:t>Принимаете ли Вы участие в работе государственной экзаменационной комиссии института?</a:t>
                      </a: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3,1</a:t>
                      </a: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1" u="none" strike="noStrike" dirty="0">
                          <a:solidFill>
                            <a:schemeClr val="tx1"/>
                          </a:solidFill>
                          <a:effectLst/>
                          <a:latin typeface="&quot;Times New Roman&quot;"/>
                        </a:rPr>
                        <a:t>78%</a:t>
                      </a: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8674306"/>
                  </a:ext>
                </a:extLst>
              </a:tr>
              <a:tr h="302049">
                <a:tc gridSpan="3">
                  <a:txBody>
                    <a:bodyPr/>
                    <a:lstStyle/>
                    <a:p>
                      <a:pPr algn="l" fontAlgn="t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Участии работодателей в реализации ООП</a:t>
                      </a: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 Суммарный средний балл:</a:t>
                      </a:r>
                    </a:p>
                  </a:txBody>
                  <a:tcPr marL="9153" marR="9153" marT="915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3,0</a:t>
                      </a:r>
                    </a:p>
                  </a:txBody>
                  <a:tcPr marL="9153" marR="9153" marT="9153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77%</a:t>
                      </a: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34542859"/>
                  </a:ext>
                </a:extLst>
              </a:tr>
              <a:tr h="192213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7</a:t>
                      </a: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Трудоустраиваете ли Вы обучающихся института по итогам прохождения практики?</a:t>
                      </a: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3,2</a:t>
                      </a: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80%</a:t>
                      </a: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83205799"/>
                  </a:ext>
                </a:extLst>
              </a:tr>
              <a:tr h="302049">
                <a:tc gridSpan="3">
                  <a:txBody>
                    <a:bodyPr/>
                    <a:lstStyle/>
                    <a:p>
                      <a:pPr algn="l" fontAlgn="t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Участии работодателей в трудоустройстве выпускников программы</a:t>
                      </a: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 Суммарный средний балл:</a:t>
                      </a:r>
                    </a:p>
                  </a:txBody>
                  <a:tcPr marL="9153" marR="9153" marT="915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3,2</a:t>
                      </a:r>
                    </a:p>
                  </a:txBody>
                  <a:tcPr marL="9153" marR="9153" marT="9153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80%</a:t>
                      </a: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11171546"/>
                  </a:ext>
                </a:extLst>
              </a:tr>
              <a:tr h="192213"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8</a:t>
                      </a: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Как бы Вы оценили качество подготовки выпускников?</a:t>
                      </a: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&quot;Times New Roman&quot;"/>
                      </a:endParaRPr>
                    </a:p>
                  </a:txBody>
                  <a:tcPr marL="9153" marR="9153" marT="9153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3,5</a:t>
                      </a: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88%</a:t>
                      </a: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93130878"/>
                  </a:ext>
                </a:extLst>
              </a:tr>
              <a:tr h="286240">
                <a:tc gridSpan="3">
                  <a:txBody>
                    <a:bodyPr/>
                    <a:lstStyle/>
                    <a:p>
                      <a:pPr algn="l" fontAlgn="t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Удовлетворённость работодателей качеством подготовки выпускников программы</a:t>
                      </a: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 Суммарный средний балл:</a:t>
                      </a:r>
                    </a:p>
                  </a:txBody>
                  <a:tcPr marL="9153" marR="9153" marT="9153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3,5</a:t>
                      </a:r>
                    </a:p>
                  </a:txBody>
                  <a:tcPr marL="9153" marR="9153" marT="9153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1" i="1" u="none" strike="noStrike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88%</a:t>
                      </a: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66874278"/>
                  </a:ext>
                </a:extLst>
              </a:tr>
              <a:tr h="536366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Степень удовлетворенности на данный момент</a:t>
                      </a: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Итоговый </a:t>
                      </a:r>
                      <a:b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</a:b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средний балл</a:t>
                      </a:r>
                    </a:p>
                  </a:txBody>
                  <a:tcPr marL="9153" marR="9153" marT="91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Процентная удовлетворенность</a:t>
                      </a:r>
                    </a:p>
                  </a:txBody>
                  <a:tcPr marL="9153" marR="9153" marT="9153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3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53" marR="9153" marT="9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85908228"/>
                  </a:ext>
                </a:extLst>
              </a:tr>
              <a:tr h="192213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Частичная удовлетворенность</a:t>
                      </a:r>
                    </a:p>
                  </a:txBody>
                  <a:tcPr marL="9153" marR="9153" marT="9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3,1</a:t>
                      </a:r>
                    </a:p>
                  </a:txBody>
                  <a:tcPr marL="9153" marR="9153" marT="91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&quot;Times New Roman&quot;"/>
                        </a:rPr>
                        <a:t>79%</a:t>
                      </a:r>
                    </a:p>
                  </a:txBody>
                  <a:tcPr marL="9153" marR="9153" marT="915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153" marR="9153" marT="915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7927379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6CD018F-E410-F5DF-12A6-57435D59DEE4}"/>
              </a:ext>
            </a:extLst>
          </p:cNvPr>
          <p:cNvSpPr txBox="1"/>
          <p:nvPr/>
        </p:nvSpPr>
        <p:spPr>
          <a:xfrm>
            <a:off x="1040632" y="459708"/>
            <a:ext cx="105996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ea typeface="+mn-lt"/>
                <a:cs typeface="Calibri"/>
              </a:rPr>
              <a:t>Результаты анкетирования </a:t>
            </a:r>
            <a:r>
              <a:rPr lang="ru-RU" b="1" dirty="0">
                <a:ea typeface="+mn-lt"/>
                <a:cs typeface="Calibri"/>
              </a:rPr>
              <a:t>работодателей</a:t>
            </a:r>
            <a:r>
              <a:rPr lang="ru-RU" dirty="0">
                <a:ea typeface="+mn-lt"/>
                <a:cs typeface="Calibri"/>
              </a:rPr>
              <a:t> по оценке подготовки обучающихся </a:t>
            </a:r>
            <a:r>
              <a:rPr lang="ru-RU" b="1" dirty="0">
                <a:ea typeface="+mn-lt"/>
                <a:cs typeface="Calibri"/>
              </a:rPr>
              <a:t>в целом по Институту</a:t>
            </a:r>
            <a:endParaRPr lang="ru-RU" b="1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490009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38297" y="764883"/>
            <a:ext cx="8334963" cy="1738489"/>
          </a:xfrm>
        </p:spPr>
        <p:txBody>
          <a:bodyPr>
            <a:noAutofit/>
          </a:bodyPr>
          <a:lstStyle/>
          <a:p>
            <a:pPr algn="l"/>
            <a:r>
              <a:rPr lang="ru-RU" sz="3600" dirty="0" smtClean="0">
                <a:solidFill>
                  <a:schemeClr val="bg1"/>
                </a:solidFill>
                <a:latin typeface="Numans"/>
                <a:cs typeface="Calibri Light"/>
              </a:rPr>
              <a:t>2.3 Оценка </a:t>
            </a:r>
            <a:r>
              <a:rPr lang="ru-RU" sz="3600" dirty="0">
                <a:solidFill>
                  <a:schemeClr val="bg1"/>
                </a:solidFill>
                <a:latin typeface="Numans"/>
                <a:cs typeface="Calibri Light"/>
              </a:rPr>
              <a:t>удовлетворенности качеством образовательной деятельности </a:t>
            </a:r>
            <a:r>
              <a:rPr lang="ru-RU" sz="3600" b="1" dirty="0">
                <a:solidFill>
                  <a:schemeClr val="bg1"/>
                </a:solidFill>
                <a:latin typeface="Numans"/>
                <a:cs typeface="Calibri Light"/>
              </a:rPr>
              <a:t>студентами</a:t>
            </a:r>
            <a:r>
              <a:rPr lang="ru-RU" sz="3600" dirty="0">
                <a:solidFill>
                  <a:schemeClr val="bg1"/>
                </a:solidFill>
                <a:latin typeface="Numans"/>
                <a:cs typeface="Calibri Light"/>
              </a:rPr>
              <a:t/>
            </a:r>
            <a:br>
              <a:rPr lang="ru-RU" sz="3600" dirty="0">
                <a:solidFill>
                  <a:schemeClr val="bg1"/>
                </a:solidFill>
                <a:latin typeface="Numans"/>
                <a:cs typeface="Calibri Light"/>
              </a:rPr>
            </a:br>
            <a:r>
              <a:rPr lang="ru-RU" sz="3600" dirty="0">
                <a:solidFill>
                  <a:schemeClr val="bg1"/>
                </a:solidFill>
                <a:latin typeface="Numans"/>
                <a:cs typeface="Calibri Light"/>
              </a:rPr>
              <a:t>за 2022 год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0178" y="5269029"/>
            <a:ext cx="5334000" cy="987836"/>
          </a:xfrm>
          <a:noFill/>
          <a:ln>
            <a:noFill/>
          </a:ln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spcBef>
                <a:spcPct val="0"/>
              </a:spcBef>
            </a:pPr>
            <a:r>
              <a:rPr lang="ru-RU" sz="1800" dirty="0" smtClean="0">
                <a:solidFill>
                  <a:schemeClr val="bg1"/>
                </a:solidFill>
                <a:latin typeface="Numans"/>
                <a:ea typeface="+mj-ea"/>
                <a:cs typeface="Calibri Light"/>
              </a:rPr>
              <a:t>РИ(Ф) МПУ</a:t>
            </a:r>
            <a:endParaRPr lang="ru-RU" sz="1800" dirty="0">
              <a:solidFill>
                <a:schemeClr val="bg1"/>
              </a:solidFill>
              <a:latin typeface="Numans"/>
              <a:ea typeface="+mj-ea"/>
              <a:cs typeface="Calibri Light"/>
            </a:endParaRPr>
          </a:p>
          <a:p>
            <a:pPr algn="l">
              <a:spcBef>
                <a:spcPct val="0"/>
              </a:spcBef>
            </a:pPr>
            <a:endParaRPr lang="ru-RU" sz="1800" dirty="0">
              <a:solidFill>
                <a:schemeClr val="bg1"/>
              </a:solidFill>
              <a:latin typeface="Numans"/>
              <a:ea typeface="+mj-ea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6619625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AA247122-CA62-A07A-56BA-BB9D4E04986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1002" y="1217209"/>
          <a:ext cx="4790114" cy="5421330"/>
        </p:xfrm>
        <a:graphic>
          <a:graphicData uri="http://schemas.openxmlformats.org/drawingml/2006/table">
            <a:tbl>
              <a:tblPr/>
              <a:tblGrid>
                <a:gridCol w="1229742">
                  <a:extLst>
                    <a:ext uri="{9D8B030D-6E8A-4147-A177-3AD203B41FA5}">
                      <a16:colId xmlns="" xmlns:a16="http://schemas.microsoft.com/office/drawing/2014/main" val="1115487382"/>
                    </a:ext>
                  </a:extLst>
                </a:gridCol>
                <a:gridCol w="1105876">
                  <a:extLst>
                    <a:ext uri="{9D8B030D-6E8A-4147-A177-3AD203B41FA5}">
                      <a16:colId xmlns="" xmlns:a16="http://schemas.microsoft.com/office/drawing/2014/main" val="2907050858"/>
                    </a:ext>
                  </a:extLst>
                </a:gridCol>
                <a:gridCol w="573416">
                  <a:extLst>
                    <a:ext uri="{9D8B030D-6E8A-4147-A177-3AD203B41FA5}">
                      <a16:colId xmlns="" xmlns:a16="http://schemas.microsoft.com/office/drawing/2014/main" val="2127274534"/>
                    </a:ext>
                  </a:extLst>
                </a:gridCol>
                <a:gridCol w="678307">
                  <a:extLst>
                    <a:ext uri="{9D8B030D-6E8A-4147-A177-3AD203B41FA5}">
                      <a16:colId xmlns="" xmlns:a16="http://schemas.microsoft.com/office/drawing/2014/main" val="681373611"/>
                    </a:ext>
                  </a:extLst>
                </a:gridCol>
                <a:gridCol w="671316">
                  <a:extLst>
                    <a:ext uri="{9D8B030D-6E8A-4147-A177-3AD203B41FA5}">
                      <a16:colId xmlns="" xmlns:a16="http://schemas.microsoft.com/office/drawing/2014/main" val="1509969493"/>
                    </a:ext>
                  </a:extLst>
                </a:gridCol>
                <a:gridCol w="531457">
                  <a:extLst>
                    <a:ext uri="{9D8B030D-6E8A-4147-A177-3AD203B41FA5}">
                      <a16:colId xmlns="" xmlns:a16="http://schemas.microsoft.com/office/drawing/2014/main" val="3789505888"/>
                    </a:ext>
                  </a:extLst>
                </a:gridCol>
              </a:tblGrid>
              <a:tr h="367286">
                <a:tc>
                  <a:txBody>
                    <a:bodyPr/>
                    <a:lstStyle/>
                    <a:p>
                      <a:pPr rtl="0" fontAlgn="ctr"/>
                      <a:endParaRPr lang="ru-RU" sz="900" dirty="0">
                        <a:effectLst/>
                      </a:endParaRP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dirty="0">
                          <a:effectLst/>
                        </a:rPr>
                        <a:t>Направление подготовки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dirty="0">
                          <a:effectLst/>
                        </a:rPr>
                        <a:t>Группа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dirty="0">
                          <a:effectLst/>
                        </a:rPr>
                        <a:t>Количество проголосовавших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dirty="0">
                          <a:effectLst/>
                        </a:rPr>
                        <a:t>Процент проголосовавших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dirty="0">
                          <a:effectLst/>
                        </a:rPr>
                        <a:t>Всего человек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63059252"/>
                  </a:ext>
                </a:extLst>
              </a:tr>
              <a:tr h="114300">
                <a:tc rowSpan="35">
                  <a:txBody>
                    <a:bodyPr/>
                    <a:lstStyle/>
                    <a:p>
                      <a:pPr algn="ctr" rtl="0" fontAlgn="ctr"/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Бакалавриат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rtl="0" fontAlgn="ctr"/>
                      <a:r>
                        <a:rPr lang="ru-RU" sz="800" b="0" dirty="0">
                          <a:effectLst/>
                          <a:latin typeface="Roboto" panose="02000000000000000000" pitchFamily="2" charset="0"/>
                        </a:rPr>
                        <a:t>07.03.01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221Р91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11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50%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22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78397408"/>
                  </a:ext>
                </a:extLst>
              </a:tr>
              <a:tr h="1143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211Р91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19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83%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23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32307514"/>
                  </a:ext>
                </a:extLst>
              </a:tr>
              <a:tr h="1143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201Р91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9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75%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12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43114751"/>
                  </a:ext>
                </a:extLst>
              </a:tr>
              <a:tr h="1143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201Р92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0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0%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14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90422250"/>
                  </a:ext>
                </a:extLst>
              </a:tr>
              <a:tr h="1143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191Р91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0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0%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16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61324915"/>
                  </a:ext>
                </a:extLst>
              </a:tr>
              <a:tr h="1143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181Р91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1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9%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11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88356410"/>
                  </a:ext>
                </a:extLst>
              </a:tr>
              <a:tr h="1143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ru-RU" sz="800" b="0" dirty="0">
                          <a:effectLst/>
                          <a:latin typeface="Roboto" panose="02000000000000000000" pitchFamily="2" charset="0"/>
                        </a:rPr>
                        <a:t>08.03.01 </a:t>
                      </a:r>
                      <a:endParaRPr lang="ru-RU" sz="800" b="0" dirty="0" smtClean="0">
                        <a:effectLst/>
                        <a:latin typeface="Roboto" panose="02000000000000000000" pitchFamily="2" charset="0"/>
                      </a:endParaRPr>
                    </a:p>
                    <a:p>
                      <a:pPr algn="ctr" rtl="0" fontAlgn="ctr"/>
                      <a:r>
                        <a:rPr lang="ru-RU" sz="800" b="0" dirty="0" smtClean="0">
                          <a:effectLst/>
                          <a:latin typeface="Roboto" panose="02000000000000000000" pitchFamily="2" charset="0"/>
                        </a:rPr>
                        <a:t>Промышленное </a:t>
                      </a:r>
                      <a:r>
                        <a:rPr lang="ru-RU" sz="800" b="0" dirty="0">
                          <a:effectLst/>
                          <a:latin typeface="Roboto" panose="02000000000000000000" pitchFamily="2" charset="0"/>
                        </a:rPr>
                        <a:t>и гражданское строительство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221Р11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13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46%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28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10088546"/>
                  </a:ext>
                </a:extLst>
              </a:tr>
              <a:tr h="1143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211Р11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11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44%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25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55444779"/>
                  </a:ext>
                </a:extLst>
              </a:tr>
              <a:tr h="1143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201Р11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9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56%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16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2145008"/>
                  </a:ext>
                </a:extLst>
              </a:tr>
              <a:tr h="1143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191Р11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10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56%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18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22927487"/>
                  </a:ext>
                </a:extLst>
              </a:tr>
              <a:tr h="2270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0" dirty="0">
                          <a:effectLst/>
                          <a:latin typeface="Roboto" panose="02000000000000000000" pitchFamily="2" charset="0"/>
                        </a:rPr>
                        <a:t>08.03.01 </a:t>
                      </a:r>
                      <a:endParaRPr lang="ru-RU" sz="800" b="0" dirty="0" smtClean="0">
                        <a:effectLst/>
                        <a:latin typeface="Roboto" panose="02000000000000000000" pitchFamily="2" charset="0"/>
                      </a:endParaRPr>
                    </a:p>
                    <a:p>
                      <a:pPr algn="ctr" rtl="0" fontAlgn="ctr"/>
                      <a:r>
                        <a:rPr lang="ru-RU" sz="800" b="0" dirty="0" smtClean="0">
                          <a:effectLst/>
                          <a:latin typeface="Roboto" panose="02000000000000000000" pitchFamily="2" charset="0"/>
                        </a:rPr>
                        <a:t>Строительство </a:t>
                      </a:r>
                      <a:r>
                        <a:rPr lang="ru-RU" sz="800" b="0" dirty="0">
                          <a:effectLst/>
                          <a:latin typeface="Roboto" panose="02000000000000000000" pitchFamily="2" charset="0"/>
                        </a:rPr>
                        <a:t>автомобильных дорог и аэродромов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201Р12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dirty="0">
                          <a:effectLst/>
                        </a:rPr>
                        <a:t>0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0%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5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39724960"/>
                  </a:ext>
                </a:extLst>
              </a:tr>
              <a:tr h="1920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dirty="0">
                          <a:effectLst/>
                        </a:rPr>
                        <a:t>191Р12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dirty="0">
                          <a:effectLst/>
                        </a:rPr>
                        <a:t>6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75%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8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68083800"/>
                  </a:ext>
                </a:extLst>
              </a:tr>
              <a:tr h="1143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800" b="0">
                          <a:effectLst/>
                          <a:latin typeface="Roboto" panose="02000000000000000000" pitchFamily="2" charset="0"/>
                        </a:rPr>
                        <a:t>09.03.01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dirty="0">
                          <a:effectLst/>
                        </a:rPr>
                        <a:t>221Р01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2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7%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27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78070592"/>
                  </a:ext>
                </a:extLst>
              </a:tr>
              <a:tr h="1143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211Р01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14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64%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22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96403648"/>
                  </a:ext>
                </a:extLst>
              </a:tr>
              <a:tr h="1143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dirty="0">
                          <a:effectLst/>
                        </a:rPr>
                        <a:t>201Р01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1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13%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8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74018138"/>
                  </a:ext>
                </a:extLst>
              </a:tr>
              <a:tr h="1143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ru-RU" sz="800" b="0">
                          <a:effectLst/>
                          <a:latin typeface="Roboto" panose="02000000000000000000" pitchFamily="2" charset="0"/>
                        </a:rPr>
                        <a:t>13.03.02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221Р31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9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100%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9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4960180"/>
                  </a:ext>
                </a:extLst>
              </a:tr>
              <a:tr h="1143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211Р31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3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50%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6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41050295"/>
                  </a:ext>
                </a:extLst>
              </a:tr>
              <a:tr h="1143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201Р31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0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0%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17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32251701"/>
                  </a:ext>
                </a:extLst>
              </a:tr>
              <a:tr h="1143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191Р31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dirty="0">
                          <a:effectLst/>
                        </a:rPr>
                        <a:t>8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47%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17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19603715"/>
                  </a:ext>
                </a:extLst>
              </a:tr>
              <a:tr h="1143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ru-RU" sz="800" b="0">
                          <a:effectLst/>
                          <a:latin typeface="Roboto" panose="02000000000000000000" pitchFamily="2" charset="0"/>
                        </a:rPr>
                        <a:t>15.03.05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221Р41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5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100%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5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13338409"/>
                  </a:ext>
                </a:extLst>
              </a:tr>
              <a:tr h="1143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211Р41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11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46%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24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93943474"/>
                  </a:ext>
                </a:extLst>
              </a:tr>
              <a:tr h="1143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201Р41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dirty="0">
                          <a:effectLst/>
                        </a:rPr>
                        <a:t>10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83%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12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18446333"/>
                  </a:ext>
                </a:extLst>
              </a:tr>
              <a:tr h="1143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191Р41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3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100%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3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35173738"/>
                  </a:ext>
                </a:extLst>
              </a:tr>
              <a:tr h="1143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>
                          <a:effectLst/>
                          <a:latin typeface="Roboto" panose="02000000000000000000" pitchFamily="2" charset="0"/>
                        </a:rPr>
                        <a:t>23.03.03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191Р51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3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50%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6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49103893"/>
                  </a:ext>
                </a:extLst>
              </a:tr>
              <a:tr h="1143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 rtl="0" fontAlgn="ctr"/>
                      <a:r>
                        <a:rPr lang="ru-RU" sz="800" b="0">
                          <a:effectLst/>
                          <a:latin typeface="Roboto" panose="02000000000000000000" pitchFamily="2" charset="0"/>
                        </a:rPr>
                        <a:t>38.03.01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221Р71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11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dirty="0">
                          <a:effectLst/>
                        </a:rPr>
                        <a:t>100%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11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42971894"/>
                  </a:ext>
                </a:extLst>
              </a:tr>
              <a:tr h="1143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211Р71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16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89%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18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41398405"/>
                  </a:ext>
                </a:extLst>
              </a:tr>
              <a:tr h="1143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201Р71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20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83%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24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7442117"/>
                  </a:ext>
                </a:extLst>
              </a:tr>
              <a:tr h="1143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191Р71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25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dirty="0">
                          <a:effectLst/>
                        </a:rPr>
                        <a:t>100%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25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60865693"/>
                  </a:ext>
                </a:extLst>
              </a:tr>
              <a:tr h="1143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191Р72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12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60%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20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18097676"/>
                  </a:ext>
                </a:extLst>
              </a:tr>
              <a:tr h="1143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800" b="0">
                          <a:effectLst/>
                          <a:latin typeface="Roboto" panose="02000000000000000000" pitchFamily="2" charset="0"/>
                        </a:rPr>
                        <a:t>38.03.02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211Р81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8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80%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10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3611642"/>
                  </a:ext>
                </a:extLst>
              </a:tr>
              <a:tr h="1143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201Р81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4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dirty="0">
                          <a:effectLst/>
                        </a:rPr>
                        <a:t>80%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5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79327693"/>
                  </a:ext>
                </a:extLst>
              </a:tr>
              <a:tr h="1143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191Р81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11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73%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15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29294340"/>
                  </a:ext>
                </a:extLst>
              </a:tr>
              <a:tr h="1143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0" dirty="0">
                          <a:effectLst/>
                          <a:latin typeface="Roboto" panose="02000000000000000000" pitchFamily="2" charset="0"/>
                        </a:rPr>
                        <a:t>54.03.01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dirty="0">
                          <a:effectLst/>
                        </a:rPr>
                        <a:t>221Р111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dirty="0">
                          <a:effectLst/>
                        </a:rPr>
                        <a:t>13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dirty="0">
                          <a:effectLst/>
                        </a:rPr>
                        <a:t>100%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dirty="0">
                          <a:effectLst/>
                        </a:rPr>
                        <a:t>13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11149703"/>
                  </a:ext>
                </a:extLst>
              </a:tr>
              <a:tr h="1143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211Р111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6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>
                          <a:effectLst/>
                        </a:rPr>
                        <a:t>86%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dirty="0">
                          <a:effectLst/>
                        </a:rPr>
                        <a:t>7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51793143"/>
                  </a:ext>
                </a:extLst>
              </a:tr>
              <a:tr h="1143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dirty="0">
                          <a:effectLst/>
                          <a:latin typeface="Roboto" panose="02000000000000000000" pitchFamily="2" charset="0"/>
                        </a:rPr>
                        <a:t>27.03.04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dirty="0">
                          <a:effectLst/>
                        </a:rPr>
                        <a:t>221Р101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dirty="0">
                          <a:effectLst/>
                        </a:rPr>
                        <a:t>4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dirty="0">
                          <a:effectLst/>
                        </a:rPr>
                        <a:t>100%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dirty="0">
                          <a:effectLst/>
                        </a:rPr>
                        <a:t>4</a:t>
                      </a:r>
                    </a:p>
                  </a:txBody>
                  <a:tcPr marL="11668" marR="11668" marT="7779" marB="777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72646437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="" xmlns:a16="http://schemas.microsoft.com/office/drawing/2014/main" id="{23E01113-2FA8-45C4-1948-B4314CB3288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178382" y="1217209"/>
          <a:ext cx="5163482" cy="5086520"/>
        </p:xfrm>
        <a:graphic>
          <a:graphicData uri="http://schemas.openxmlformats.org/drawingml/2006/table">
            <a:tbl>
              <a:tblPr/>
              <a:tblGrid>
                <a:gridCol w="1298506">
                  <a:extLst>
                    <a:ext uri="{9D8B030D-6E8A-4147-A177-3AD203B41FA5}">
                      <a16:colId xmlns="" xmlns:a16="http://schemas.microsoft.com/office/drawing/2014/main" val="4120336826"/>
                    </a:ext>
                  </a:extLst>
                </a:gridCol>
                <a:gridCol w="1125083">
                  <a:extLst>
                    <a:ext uri="{9D8B030D-6E8A-4147-A177-3AD203B41FA5}">
                      <a16:colId xmlns="" xmlns:a16="http://schemas.microsoft.com/office/drawing/2014/main" val="2184385356"/>
                    </a:ext>
                  </a:extLst>
                </a:gridCol>
                <a:gridCol w="595013">
                  <a:extLst>
                    <a:ext uri="{9D8B030D-6E8A-4147-A177-3AD203B41FA5}">
                      <a16:colId xmlns="" xmlns:a16="http://schemas.microsoft.com/office/drawing/2014/main" val="947092014"/>
                    </a:ext>
                  </a:extLst>
                </a:gridCol>
                <a:gridCol w="703857">
                  <a:extLst>
                    <a:ext uri="{9D8B030D-6E8A-4147-A177-3AD203B41FA5}">
                      <a16:colId xmlns="" xmlns:a16="http://schemas.microsoft.com/office/drawing/2014/main" val="1428990043"/>
                    </a:ext>
                  </a:extLst>
                </a:gridCol>
                <a:gridCol w="696601">
                  <a:extLst>
                    <a:ext uri="{9D8B030D-6E8A-4147-A177-3AD203B41FA5}">
                      <a16:colId xmlns="" xmlns:a16="http://schemas.microsoft.com/office/drawing/2014/main" val="3087958009"/>
                    </a:ext>
                  </a:extLst>
                </a:gridCol>
                <a:gridCol w="744422">
                  <a:extLst>
                    <a:ext uri="{9D8B030D-6E8A-4147-A177-3AD203B41FA5}">
                      <a16:colId xmlns="" xmlns:a16="http://schemas.microsoft.com/office/drawing/2014/main" val="3447724817"/>
                    </a:ext>
                  </a:extLst>
                </a:gridCol>
              </a:tblGrid>
              <a:tr h="16355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>
                          <a:effectLst/>
                        </a:rPr>
                        <a:t>Направление подготовки</a:t>
                      </a:r>
                    </a:p>
                  </a:txBody>
                  <a:tcPr marL="28575" marR="28575" marT="19050" marB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>
                          <a:effectLst/>
                        </a:rPr>
                        <a:t>Группа</a:t>
                      </a:r>
                    </a:p>
                  </a:txBody>
                  <a:tcPr marL="28575" marR="28575" marT="19050" marB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>
                          <a:effectLst/>
                        </a:rPr>
                        <a:t>Количество проголосовавших</a:t>
                      </a:r>
                    </a:p>
                  </a:txBody>
                  <a:tcPr marL="28575" marR="28575" marT="19050" marB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>
                          <a:effectLst/>
                        </a:rPr>
                        <a:t>Процент проголосовавших</a:t>
                      </a:r>
                    </a:p>
                  </a:txBody>
                  <a:tcPr marL="28575" marR="28575" marT="19050" marB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>
                          <a:effectLst/>
                        </a:rPr>
                        <a:t>Всего человек</a:t>
                      </a:r>
                    </a:p>
                  </a:txBody>
                  <a:tcPr marL="28575" marR="28575" marT="19050" marB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>
                          <a:effectLst/>
                        </a:rPr>
                        <a:t>Общий процент проголосовавших</a:t>
                      </a:r>
                    </a:p>
                  </a:txBody>
                  <a:tcPr marL="28575" marR="28575" marT="19050" marB="190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27988838"/>
                  </a:ext>
                </a:extLst>
              </a:tr>
              <a:tr h="108000">
                <a:tc rowSpan="12">
                  <a:txBody>
                    <a:bodyPr/>
                    <a:lstStyle/>
                    <a:p>
                      <a:pPr algn="ctr" rtl="0" fontAlgn="ctr"/>
                      <a:r>
                        <a:rPr lang="ru-RU" sz="1600" dirty="0">
                          <a:effectLst/>
                        </a:rPr>
                        <a:t>Специалитет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rtl="0" fontAlgn="ctr"/>
                      <a:r>
                        <a:rPr lang="ru-RU" sz="1200" b="0" dirty="0">
                          <a:effectLst/>
                          <a:latin typeface="Roboto" panose="02000000000000000000" pitchFamily="2" charset="0"/>
                        </a:rPr>
                        <a:t>08.05.01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>
                          <a:effectLst/>
                        </a:rPr>
                        <a:t>221Р21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>
                          <a:effectLst/>
                        </a:rPr>
                        <a:t>7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>
                          <a:effectLst/>
                        </a:rPr>
                        <a:t>64%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>
                          <a:effectLst/>
                        </a:rPr>
                        <a:t>11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6212489"/>
                  </a:ext>
                </a:extLst>
              </a:tr>
              <a:tr h="10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>
                          <a:effectLst/>
                        </a:rPr>
                        <a:t>211Р21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>
                          <a:effectLst/>
                        </a:rPr>
                        <a:t>3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>
                          <a:effectLst/>
                        </a:rPr>
                        <a:t>23%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>
                          <a:effectLst/>
                        </a:rPr>
                        <a:t>13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20356792"/>
                  </a:ext>
                </a:extLst>
              </a:tr>
              <a:tr h="10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>
                          <a:effectLst/>
                        </a:rPr>
                        <a:t>201Р21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>
                          <a:effectLst/>
                        </a:rPr>
                        <a:t>17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>
                          <a:effectLst/>
                        </a:rPr>
                        <a:t>89%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>
                          <a:effectLst/>
                        </a:rPr>
                        <a:t>19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41901814"/>
                  </a:ext>
                </a:extLst>
              </a:tr>
              <a:tr h="10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>
                          <a:effectLst/>
                        </a:rPr>
                        <a:t>191Р21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>
                          <a:effectLst/>
                        </a:rPr>
                        <a:t>13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>
                          <a:effectLst/>
                        </a:rPr>
                        <a:t>50%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>
                          <a:effectLst/>
                        </a:rPr>
                        <a:t>26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19427642"/>
                  </a:ext>
                </a:extLst>
              </a:tr>
              <a:tr h="10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>
                          <a:effectLst/>
                        </a:rPr>
                        <a:t>181Р21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>
                          <a:effectLst/>
                        </a:rPr>
                        <a:t>1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>
                          <a:effectLst/>
                        </a:rPr>
                        <a:t>7%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>
                          <a:effectLst/>
                        </a:rPr>
                        <a:t>15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91415873"/>
                  </a:ext>
                </a:extLst>
              </a:tr>
              <a:tr h="10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>
                          <a:effectLst/>
                        </a:rPr>
                        <a:t>181Р22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>
                          <a:effectLst/>
                        </a:rPr>
                        <a:t>10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>
                          <a:effectLst/>
                        </a:rPr>
                        <a:t>77%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>
                          <a:effectLst/>
                        </a:rPr>
                        <a:t>13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97038075"/>
                  </a:ext>
                </a:extLst>
              </a:tr>
              <a:tr h="10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>
                          <a:effectLst/>
                        </a:rPr>
                        <a:t>171Р21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>
                          <a:effectLst/>
                        </a:rPr>
                        <a:t>16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>
                          <a:effectLst/>
                        </a:rPr>
                        <a:t>89%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>
                          <a:effectLst/>
                        </a:rPr>
                        <a:t>18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72543780"/>
                  </a:ext>
                </a:extLst>
              </a:tr>
              <a:tr h="10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>
                          <a:effectLst/>
                        </a:rPr>
                        <a:t>171Р22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>
                          <a:effectLst/>
                        </a:rPr>
                        <a:t>0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>
                          <a:effectLst/>
                        </a:rPr>
                        <a:t>0%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>
                          <a:effectLst/>
                        </a:rPr>
                        <a:t>17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25520642"/>
                  </a:ext>
                </a:extLst>
              </a:tr>
              <a:tr h="10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ru-RU" sz="1200" b="0" dirty="0">
                          <a:effectLst/>
                          <a:latin typeface="Roboto" panose="02000000000000000000" pitchFamily="2" charset="0"/>
                        </a:rPr>
                        <a:t>23.05.01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>
                          <a:effectLst/>
                        </a:rPr>
                        <a:t>221Р61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>
                          <a:effectLst/>
                        </a:rPr>
                        <a:t>5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>
                          <a:effectLst/>
                        </a:rPr>
                        <a:t>45%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>
                          <a:effectLst/>
                        </a:rPr>
                        <a:t>11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50972652"/>
                  </a:ext>
                </a:extLst>
              </a:tr>
              <a:tr h="10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>
                          <a:effectLst/>
                        </a:rPr>
                        <a:t>211Р61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>
                          <a:effectLst/>
                        </a:rPr>
                        <a:t>11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>
                          <a:effectLst/>
                        </a:rPr>
                        <a:t>61%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>
                          <a:effectLst/>
                        </a:rPr>
                        <a:t>18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993608834"/>
                  </a:ext>
                </a:extLst>
              </a:tr>
              <a:tr h="10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>
                          <a:effectLst/>
                        </a:rPr>
                        <a:t>201Р61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>
                          <a:effectLst/>
                        </a:rPr>
                        <a:t>1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>
                          <a:effectLst/>
                        </a:rPr>
                        <a:t>11%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>
                          <a:effectLst/>
                        </a:rPr>
                        <a:t>9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87753125"/>
                  </a:ext>
                </a:extLst>
              </a:tr>
              <a:tr h="10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>
                          <a:effectLst/>
                        </a:rPr>
                        <a:t>191Р61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>
                          <a:effectLst/>
                        </a:rPr>
                        <a:t>0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>
                          <a:effectLst/>
                        </a:rPr>
                        <a:t>0%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>
                          <a:effectLst/>
                        </a:rPr>
                        <a:t>8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14703008"/>
                  </a:ext>
                </a:extLst>
              </a:tr>
              <a:tr h="108000">
                <a:tc rowSpan="7">
                  <a:txBody>
                    <a:bodyPr/>
                    <a:lstStyle/>
                    <a:p>
                      <a:pPr algn="ctr" rtl="0" fontAlgn="ctr"/>
                      <a:r>
                        <a:rPr lang="ru-RU" sz="1600">
                          <a:effectLst/>
                        </a:rPr>
                        <a:t>Магистратура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0">
                          <a:effectLst/>
                          <a:latin typeface="Roboto" panose="02000000000000000000" pitchFamily="2" charset="0"/>
                        </a:rPr>
                        <a:t>08.04.01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>
                          <a:effectLst/>
                        </a:rPr>
                        <a:t>224Р11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>
                          <a:effectLst/>
                        </a:rPr>
                        <a:t>0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>
                          <a:effectLst/>
                        </a:rPr>
                        <a:t>0%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>
                          <a:effectLst/>
                        </a:rPr>
                        <a:t>7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38035145"/>
                  </a:ext>
                </a:extLst>
              </a:tr>
              <a:tr h="10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>
                          <a:effectLst/>
                        </a:rPr>
                        <a:t>214Р11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>
                          <a:effectLst/>
                        </a:rPr>
                        <a:t>0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>
                          <a:effectLst/>
                        </a:rPr>
                        <a:t>0%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>
                          <a:effectLst/>
                        </a:rPr>
                        <a:t>3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147952329"/>
                  </a:ext>
                </a:extLst>
              </a:tr>
              <a:tr h="10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0">
                          <a:effectLst/>
                          <a:latin typeface="Roboto" panose="02000000000000000000" pitchFamily="2" charset="0"/>
                        </a:rPr>
                        <a:t>07.04.01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>
                          <a:effectLst/>
                        </a:rPr>
                        <a:t>224Р92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>
                          <a:effectLst/>
                        </a:rPr>
                        <a:t>1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>
                          <a:effectLst/>
                        </a:rPr>
                        <a:t>10%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>
                          <a:effectLst/>
                        </a:rPr>
                        <a:t>10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63496696"/>
                  </a:ext>
                </a:extLst>
              </a:tr>
              <a:tr h="10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>
                          <a:effectLst/>
                        </a:rPr>
                        <a:t>214Р92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>
                          <a:effectLst/>
                        </a:rPr>
                        <a:t>5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>
                          <a:effectLst/>
                        </a:rPr>
                        <a:t>45%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>
                          <a:effectLst/>
                        </a:rPr>
                        <a:t>11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28897925"/>
                  </a:ext>
                </a:extLst>
              </a:tr>
              <a:tr h="10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0">
                          <a:effectLst/>
                          <a:latin typeface="Roboto" panose="02000000000000000000" pitchFamily="2" charset="0"/>
                        </a:rPr>
                        <a:t>15.04.05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>
                          <a:effectLst/>
                        </a:rPr>
                        <a:t>224Р41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>
                          <a:effectLst/>
                        </a:rPr>
                        <a:t>0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>
                          <a:effectLst/>
                        </a:rPr>
                        <a:t>0%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>
                          <a:effectLst/>
                        </a:rPr>
                        <a:t>9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00544385"/>
                  </a:ext>
                </a:extLst>
              </a:tr>
              <a:tr h="10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>
                          <a:effectLst/>
                        </a:rPr>
                        <a:t>214Р41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>
                          <a:effectLst/>
                        </a:rPr>
                        <a:t>0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>
                          <a:effectLst/>
                        </a:rPr>
                        <a:t>0%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>
                          <a:effectLst/>
                        </a:rPr>
                        <a:t>3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06188539"/>
                  </a:ext>
                </a:extLst>
              </a:tr>
              <a:tr h="10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>
                          <a:effectLst/>
                          <a:latin typeface="Roboto" panose="02000000000000000000" pitchFamily="2" charset="0"/>
                        </a:rPr>
                        <a:t>13.04.02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>
                          <a:effectLst/>
                        </a:rPr>
                        <a:t>224Р31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>
                          <a:effectLst/>
                        </a:rPr>
                        <a:t>1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>
                          <a:effectLst/>
                        </a:rPr>
                        <a:t>17%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dirty="0">
                          <a:effectLst/>
                        </a:rPr>
                        <a:t>6</a:t>
                      </a:r>
                    </a:p>
                  </a:txBody>
                  <a:tcPr marL="26025" marR="26025" marT="17350" marB="173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7685419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F99F7E7-3C06-2C69-1725-FF00F843998D}"/>
              </a:ext>
            </a:extLst>
          </p:cNvPr>
          <p:cNvSpPr txBox="1"/>
          <p:nvPr/>
        </p:nvSpPr>
        <p:spPr>
          <a:xfrm>
            <a:off x="871468" y="427365"/>
            <a:ext cx="947039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solidFill>
                  <a:prstClr val="black"/>
                </a:solidFill>
                <a:ea typeface="+mn-lt"/>
                <a:cs typeface="Calibri"/>
              </a:rPr>
              <a:t>Количество студентов очной формы обучения, принявших участие в анкетировании</a:t>
            </a: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="" xmlns:a16="http://schemas.microsoft.com/office/drawing/2014/main" id="{ED0444AC-E518-1F9B-143F-82DEC99644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154408"/>
              </p:ext>
            </p:extLst>
          </p:nvPr>
        </p:nvGraphicFramePr>
        <p:xfrm>
          <a:off x="10469461" y="1552768"/>
          <a:ext cx="1403758" cy="4076244"/>
        </p:xfrm>
        <a:graphic>
          <a:graphicData uri="http://schemas.openxmlformats.org/drawingml/2006/table">
            <a:tbl>
              <a:tblPr/>
              <a:tblGrid>
                <a:gridCol w="1403758">
                  <a:extLst>
                    <a:ext uri="{9D8B030D-6E8A-4147-A177-3AD203B41FA5}">
                      <a16:colId xmlns="" xmlns:a16="http://schemas.microsoft.com/office/drawing/2014/main" val="3853000193"/>
                    </a:ext>
                  </a:extLst>
                </a:gridCol>
              </a:tblGrid>
              <a:tr h="155287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dirty="0">
                          <a:effectLst/>
                        </a:rPr>
                        <a:t>Общее количество</a:t>
                      </a:r>
                      <a:r>
                        <a:rPr lang="en-US" sz="1400" dirty="0">
                          <a:effectLst/>
                        </a:rPr>
                        <a:t>/</a:t>
                      </a:r>
                      <a:r>
                        <a:rPr lang="ru-RU" sz="1400" dirty="0">
                          <a:effectLst/>
                        </a:rPr>
                        <a:t> процент проголосовавших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115999144"/>
                  </a:ext>
                </a:extLst>
              </a:tr>
              <a:tr h="252336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389 чел.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rtl="0" fontAlgn="ctr"/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</a:rPr>
                        <a:t>52%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598890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53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30936"/>
            <a:ext cx="11478768" cy="164592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ВСОК – внутренняя система оценки качества образовательной деятельности и подготовки </a:t>
            </a:r>
            <a:r>
              <a:rPr lang="ru-RU" sz="2800" b="1" dirty="0" smtClean="0"/>
              <a:t>обучающихся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33017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Основными </a:t>
            </a:r>
            <a:r>
              <a:rPr lang="ru-RU" b="1" dirty="0"/>
              <a:t>видами</a:t>
            </a:r>
            <a:r>
              <a:rPr lang="ru-RU" dirty="0"/>
              <a:t> оценочных процедур в Институте являются: </a:t>
            </a:r>
          </a:p>
          <a:p>
            <a:pPr lvl="0"/>
            <a:r>
              <a:rPr lang="ru-RU" dirty="0"/>
              <a:t>оценка качества подготовки обучающихся; </a:t>
            </a:r>
          </a:p>
          <a:p>
            <a:pPr lvl="0"/>
            <a:r>
              <a:rPr lang="ru-RU" dirty="0"/>
              <a:t>оценка качества ООП ВО и СПО; </a:t>
            </a:r>
          </a:p>
          <a:p>
            <a:pPr lvl="0"/>
            <a:r>
              <a:rPr lang="ru-RU" dirty="0"/>
              <a:t>оценка качества работы педагогических работников;</a:t>
            </a:r>
          </a:p>
          <a:p>
            <a:pPr lvl="0"/>
            <a:r>
              <a:rPr lang="ru-RU" dirty="0"/>
              <a:t>оценка удовлетворенности качеством образования участниками образовательного процесса (обучающимися, педагогическими работниками и работодателями);</a:t>
            </a:r>
          </a:p>
          <a:p>
            <a:pPr lvl="0"/>
            <a:r>
              <a:rPr lang="ru-RU" dirty="0"/>
              <a:t>оценка условий и ресурсного обеспечения образовательной деятельности (</a:t>
            </a:r>
            <a:r>
              <a:rPr lang="ru-RU" dirty="0" smtClean="0"/>
              <a:t>материально-технического, учебно-методического, библиотечно-информационного </a:t>
            </a:r>
            <a:r>
              <a:rPr lang="ru-RU" dirty="0"/>
              <a:t>обеспечение);</a:t>
            </a:r>
          </a:p>
          <a:p>
            <a:r>
              <a:rPr lang="ru-RU" dirty="0"/>
              <a:t> оценка показателей, характеризующих общие критерии оценки качества условий осуществления образовательной деятельности в Институте, а именно: открытость и доступность информации об организации ОД; комфортность условий в которых осуществляется ОД; доступность услуг для инвалидов; доброжелательность, вежливость работников; удовлетворенность условиями ведения ОД Институтом</a:t>
            </a:r>
          </a:p>
        </p:txBody>
      </p:sp>
    </p:spTree>
    <p:extLst>
      <p:ext uri="{BB962C8B-B14F-4D97-AF65-F5344CB8AC3E}">
        <p14:creationId xmlns:p14="http://schemas.microsoft.com/office/powerpoint/2010/main" val="13928345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7DB231B-F8E8-0F09-9380-ED2F95E386E1}"/>
              </a:ext>
            </a:extLst>
          </p:cNvPr>
          <p:cNvSpPr txBox="1"/>
          <p:nvPr/>
        </p:nvSpPr>
        <p:spPr>
          <a:xfrm>
            <a:off x="1012721" y="577525"/>
            <a:ext cx="8239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  <a:ea typeface="+mn-lt"/>
                <a:cs typeface="Calibri" panose="020F0502020204030204"/>
              </a:rPr>
              <a:t>Р</a:t>
            </a:r>
            <a:r>
              <a:rPr lang="ru-RU" dirty="0" smtClean="0">
                <a:solidFill>
                  <a:prstClr val="black"/>
                </a:solidFill>
                <a:ea typeface="+mn-lt"/>
                <a:cs typeface="Calibri" panose="020F0502020204030204"/>
              </a:rPr>
              <a:t>езультаты </a:t>
            </a:r>
            <a:r>
              <a:rPr lang="ru-RU" dirty="0">
                <a:solidFill>
                  <a:prstClr val="black"/>
                </a:solidFill>
                <a:ea typeface="+mn-lt"/>
                <a:cs typeface="Calibri" panose="020F0502020204030204"/>
              </a:rPr>
              <a:t>анкетирования </a:t>
            </a:r>
            <a:r>
              <a:rPr lang="ru-RU" dirty="0" smtClean="0">
                <a:solidFill>
                  <a:prstClr val="black"/>
                </a:solidFill>
                <a:ea typeface="+mn-lt"/>
                <a:cs typeface="Calibri" panose="020F0502020204030204"/>
              </a:rPr>
              <a:t>студентов</a:t>
            </a:r>
            <a:endParaRPr lang="ru-RU" dirty="0">
              <a:solidFill>
                <a:prstClr val="black"/>
              </a:solidFill>
              <a:ea typeface="+mn-lt"/>
              <a:cs typeface="Calibri" panose="020F0502020204030204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63E58C9-8813-49D1-CA3C-4C19DEA33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15" y="1291073"/>
            <a:ext cx="10390329" cy="43237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C8D4BA7-EDC2-BC7D-7AB9-6427F0836998}"/>
              </a:ext>
            </a:extLst>
          </p:cNvPr>
          <p:cNvSpPr txBox="1"/>
          <p:nvPr/>
        </p:nvSpPr>
        <p:spPr>
          <a:xfrm>
            <a:off x="526025" y="5491688"/>
            <a:ext cx="82394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ea typeface="+mn-lt"/>
                <a:cs typeface="Calibri" panose="020F0502020204030204"/>
              </a:rPr>
              <a:t>Студенты оценивали критерии </a:t>
            </a:r>
            <a:r>
              <a:rPr lang="ru-RU" dirty="0">
                <a:solidFill>
                  <a:prstClr val="black"/>
                </a:solidFill>
                <a:ea typeface="+mn-lt"/>
                <a:cs typeface="Calibri" panose="020F0502020204030204"/>
              </a:rPr>
              <a:t>по 5-балльной шкале (от 1 до 5</a:t>
            </a:r>
            <a:r>
              <a:rPr lang="ru-RU" dirty="0" smtClean="0">
                <a:solidFill>
                  <a:prstClr val="black"/>
                </a:solidFill>
                <a:ea typeface="+mn-lt"/>
                <a:cs typeface="Calibri" panose="020F0502020204030204"/>
              </a:rPr>
              <a:t>), где: </a:t>
            </a:r>
          </a:p>
          <a:p>
            <a:r>
              <a:rPr lang="ru-RU" dirty="0" smtClean="0">
                <a:solidFill>
                  <a:prstClr val="black"/>
                </a:solidFill>
                <a:ea typeface="+mn-lt"/>
                <a:cs typeface="Calibri" panose="020F0502020204030204"/>
              </a:rPr>
              <a:t>1 </a:t>
            </a:r>
            <a:r>
              <a:rPr lang="ru-RU" dirty="0">
                <a:solidFill>
                  <a:prstClr val="black"/>
                </a:solidFill>
                <a:ea typeface="+mn-lt"/>
                <a:cs typeface="Calibri" panose="020F0502020204030204"/>
              </a:rPr>
              <a:t>– </a:t>
            </a:r>
            <a:r>
              <a:rPr lang="en-US" dirty="0">
                <a:solidFill>
                  <a:prstClr val="black"/>
                </a:solidFill>
                <a:ea typeface="+mn-lt"/>
                <a:cs typeface="Calibri" panose="020F0502020204030204"/>
              </a:rPr>
              <a:t>“</a:t>
            </a:r>
            <a:r>
              <a:rPr lang="ru-RU" dirty="0">
                <a:solidFill>
                  <a:prstClr val="black"/>
                </a:solidFill>
                <a:ea typeface="+mn-lt"/>
                <a:cs typeface="Calibri" panose="020F0502020204030204"/>
              </a:rPr>
              <a:t>Не удовлетворяет</a:t>
            </a:r>
            <a:r>
              <a:rPr lang="en-US" dirty="0">
                <a:solidFill>
                  <a:prstClr val="black"/>
                </a:solidFill>
                <a:ea typeface="+mn-lt"/>
                <a:cs typeface="Calibri" panose="020F0502020204030204"/>
              </a:rPr>
              <a:t>”</a:t>
            </a:r>
            <a:r>
              <a:rPr lang="ru-RU" dirty="0">
                <a:solidFill>
                  <a:prstClr val="black"/>
                </a:solidFill>
                <a:ea typeface="+mn-lt"/>
                <a:cs typeface="Calibri" panose="020F0502020204030204"/>
              </a:rPr>
              <a:t>, </a:t>
            </a:r>
            <a:endParaRPr lang="ru-RU" dirty="0" smtClean="0">
              <a:solidFill>
                <a:prstClr val="black"/>
              </a:solidFill>
              <a:ea typeface="+mn-lt"/>
              <a:cs typeface="Calibri" panose="020F0502020204030204"/>
            </a:endParaRPr>
          </a:p>
          <a:p>
            <a:r>
              <a:rPr lang="ru-RU" dirty="0" smtClean="0">
                <a:solidFill>
                  <a:prstClr val="black"/>
                </a:solidFill>
                <a:ea typeface="+mn-lt"/>
                <a:cs typeface="Calibri" panose="020F0502020204030204"/>
              </a:rPr>
              <a:t>5 </a:t>
            </a:r>
            <a:r>
              <a:rPr lang="ru-RU" dirty="0">
                <a:solidFill>
                  <a:prstClr val="black"/>
                </a:solidFill>
                <a:ea typeface="+mn-lt"/>
                <a:cs typeface="Calibri" panose="020F0502020204030204"/>
              </a:rPr>
              <a:t>– </a:t>
            </a:r>
            <a:r>
              <a:rPr lang="en-US" dirty="0">
                <a:solidFill>
                  <a:prstClr val="black"/>
                </a:solidFill>
                <a:ea typeface="+mn-lt"/>
                <a:cs typeface="Calibri" panose="020F0502020204030204"/>
              </a:rPr>
              <a:t>“</a:t>
            </a:r>
            <a:r>
              <a:rPr lang="ru-RU" dirty="0">
                <a:solidFill>
                  <a:prstClr val="black"/>
                </a:solidFill>
                <a:ea typeface="+mn-lt"/>
                <a:cs typeface="Calibri" panose="020F0502020204030204"/>
              </a:rPr>
              <a:t>Полностью </a:t>
            </a:r>
            <a:r>
              <a:rPr lang="ru-RU" dirty="0" smtClean="0">
                <a:solidFill>
                  <a:prstClr val="black"/>
                </a:solidFill>
                <a:ea typeface="+mn-lt"/>
                <a:cs typeface="Calibri" panose="020F0502020204030204"/>
              </a:rPr>
              <a:t>удовлетворяет</a:t>
            </a:r>
            <a:r>
              <a:rPr lang="en-US" dirty="0" smtClean="0">
                <a:solidFill>
                  <a:prstClr val="black"/>
                </a:solidFill>
                <a:ea typeface="+mn-lt"/>
                <a:cs typeface="Calibri" panose="020F0502020204030204"/>
              </a:rPr>
              <a:t>”</a:t>
            </a:r>
            <a:endParaRPr lang="ru-RU" dirty="0">
              <a:solidFill>
                <a:prstClr val="black"/>
              </a:solidFill>
              <a:ea typeface="+mn-lt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72781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1483906-F4A6-0F7C-8A5E-7DDA1280F9DD}"/>
              </a:ext>
            </a:extLst>
          </p:cNvPr>
          <p:cNvSpPr txBox="1"/>
          <p:nvPr/>
        </p:nvSpPr>
        <p:spPr>
          <a:xfrm>
            <a:off x="871468" y="427365"/>
            <a:ext cx="747412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solidFill>
                  <a:prstClr val="black"/>
                </a:solidFill>
                <a:ea typeface="+mn-lt"/>
                <a:cs typeface="Calibri"/>
              </a:rPr>
              <a:t>Общие результаты анкетирования обучающихся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EAF41FF6-94C8-2C33-FBB3-5FE0DCF9FF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76738"/>
              </p:ext>
            </p:extLst>
          </p:nvPr>
        </p:nvGraphicFramePr>
        <p:xfrm>
          <a:off x="701879" y="1171727"/>
          <a:ext cx="10788242" cy="5686273"/>
        </p:xfrm>
        <a:graphic>
          <a:graphicData uri="http://schemas.openxmlformats.org/drawingml/2006/table">
            <a:tbl>
              <a:tblPr/>
              <a:tblGrid>
                <a:gridCol w="313944">
                  <a:extLst>
                    <a:ext uri="{9D8B030D-6E8A-4147-A177-3AD203B41FA5}">
                      <a16:colId xmlns="" xmlns:a16="http://schemas.microsoft.com/office/drawing/2014/main" val="987074907"/>
                    </a:ext>
                  </a:extLst>
                </a:gridCol>
                <a:gridCol w="7242106">
                  <a:extLst>
                    <a:ext uri="{9D8B030D-6E8A-4147-A177-3AD203B41FA5}">
                      <a16:colId xmlns="" xmlns:a16="http://schemas.microsoft.com/office/drawing/2014/main" val="170212711"/>
                    </a:ext>
                  </a:extLst>
                </a:gridCol>
                <a:gridCol w="1548312">
                  <a:extLst>
                    <a:ext uri="{9D8B030D-6E8A-4147-A177-3AD203B41FA5}">
                      <a16:colId xmlns="" xmlns:a16="http://schemas.microsoft.com/office/drawing/2014/main" val="3641953355"/>
                    </a:ext>
                  </a:extLst>
                </a:gridCol>
                <a:gridCol w="786258">
                  <a:extLst>
                    <a:ext uri="{9D8B030D-6E8A-4147-A177-3AD203B41FA5}">
                      <a16:colId xmlns="" xmlns:a16="http://schemas.microsoft.com/office/drawing/2014/main" val="2963283797"/>
                    </a:ext>
                  </a:extLst>
                </a:gridCol>
                <a:gridCol w="897622">
                  <a:extLst>
                    <a:ext uri="{9D8B030D-6E8A-4147-A177-3AD203B41FA5}">
                      <a16:colId xmlns="" xmlns:a16="http://schemas.microsoft.com/office/drawing/2014/main" val="3703476119"/>
                    </a:ext>
                  </a:extLst>
                </a:gridCol>
              </a:tblGrid>
              <a:tr h="485105">
                <a:tc gridSpan="2">
                  <a:txBody>
                    <a:bodyPr/>
                    <a:lstStyle/>
                    <a:p>
                      <a:pPr algn="ctr" rtl="0" fontAlgn="t"/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</a:rPr>
                        <a:t>Вопросы обучающимся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1">
                          <a:effectLst/>
                          <a:latin typeface="Times New Roman" panose="02020603050405020304" pitchFamily="18" charset="0"/>
                        </a:rPr>
                        <a:t>Средний балл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</a:rPr>
                        <a:t>Результаты анкетирования, %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</a:rPr>
                        <a:t>Количество прошедших анкетирование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0639922"/>
                  </a:ext>
                </a:extLst>
              </a:tr>
              <a:tr h="284842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>
                          <a:effectLst/>
                          <a:latin typeface="Times New Roman" panose="02020603050405020304" pitchFamily="18" charset="0"/>
                        </a:rPr>
                        <a:t>1.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900" b="0">
                          <a:effectLst/>
                          <a:latin typeface="Times New Roman" panose="02020603050405020304" pitchFamily="18" charset="0"/>
                        </a:rPr>
                        <a:t>Соответствует ли структура программы Вашим ожиданиям? (присутствуют все дисциплины, изучение которых, по Вашему мнению, необходимо для ведения будущей профессиональной деятельности; нет дублирования дисциплин; нет нарушения логики преподавания дисциплин и т.п.)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>
                          <a:effectLst/>
                        </a:rPr>
                        <a:t>4,0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>
                          <a:effectLst/>
                        </a:rPr>
                        <a:t>80%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5">
                  <a:txBody>
                    <a:bodyPr/>
                    <a:lstStyle/>
                    <a:p>
                      <a:pPr algn="ctr" rtl="0" fontAlgn="ctr"/>
                      <a:r>
                        <a:rPr lang="ru-RU" sz="2400" dirty="0" smtClean="0">
                          <a:effectLst/>
                        </a:rPr>
                        <a:t>389</a:t>
                      </a:r>
                      <a:endParaRPr lang="ru-RU" sz="2400" dirty="0">
                        <a:effectLst/>
                      </a:endParaRPr>
                    </a:p>
                  </a:txBody>
                  <a:tcPr marL="13587" marR="13587" marT="9058" marB="905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091380217"/>
                  </a:ext>
                </a:extLst>
              </a:tr>
              <a:tr h="151244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>
                          <a:effectLst/>
                          <a:latin typeface="Times New Roman" panose="02020603050405020304" pitchFamily="18" charset="0"/>
                        </a:rPr>
                        <a:t>2.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900" b="0">
                          <a:effectLst/>
                          <a:latin typeface="Times New Roman" panose="02020603050405020304" pitchFamily="18" charset="0"/>
                        </a:rPr>
                        <a:t>Удовлетворяет ли Вашим потребностям выделяемый объем времени, отведенный на лекционные занятия?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>
                          <a:effectLst/>
                        </a:rPr>
                        <a:t>4,4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>
                          <a:effectLst/>
                        </a:rPr>
                        <a:t>87%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91699559"/>
                  </a:ext>
                </a:extLst>
              </a:tr>
              <a:tr h="151244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3.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Насколько полно Вам предоставляется возможность выбора дисциплин?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>
                          <a:solidFill>
                            <a:schemeClr val="tx1"/>
                          </a:solidFill>
                          <a:effectLst/>
                        </a:rPr>
                        <a:t>3,3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65%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50693817"/>
                  </a:ext>
                </a:extLst>
              </a:tr>
              <a:tr h="151244">
                <a:tc gridSpan="2">
                  <a:txBody>
                    <a:bodyPr/>
                    <a:lstStyle/>
                    <a:p>
                      <a:pPr rtl="0" fontAlgn="t"/>
                      <a:r>
                        <a:rPr lang="ru-RU" sz="900" b="1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Удовлетворенность структурой программы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1" i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Суммарный средний балл: 3,9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1" i="1">
                          <a:solidFill>
                            <a:schemeClr val="tx1"/>
                          </a:solidFill>
                          <a:effectLst/>
                        </a:rPr>
                        <a:t>78%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03879703"/>
                  </a:ext>
                </a:extLst>
              </a:tr>
              <a:tr h="151244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4.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Насколько учебный процесс обеспечен учебниками, учебными и методическими пособиями, научной литературой и т.д. в электронной форме?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4,2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84%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93994518"/>
                  </a:ext>
                </a:extLst>
              </a:tr>
              <a:tr h="151244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5.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Насколько учебный процесс обеспечен учебниками, учебными и методическими пособиями, научной литературой и т.д. в печатной форме?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3,9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79%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0329553"/>
                  </a:ext>
                </a:extLst>
              </a:tr>
              <a:tr h="151244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>
                          <a:effectLst/>
                          <a:latin typeface="Times New Roman" panose="02020603050405020304" pitchFamily="18" charset="0"/>
                        </a:rPr>
                        <a:t>6.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900" b="0">
                          <a:effectLst/>
                          <a:latin typeface="Times New Roman" panose="02020603050405020304" pitchFamily="18" charset="0"/>
                        </a:rPr>
                        <a:t>Удовлетворяет ли Вашим потребностям литература, имеющаяся в электронно-библиотечных системах вуза?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>
                          <a:effectLst/>
                        </a:rPr>
                        <a:t>4,2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dirty="0">
                          <a:effectLst/>
                        </a:rPr>
                        <a:t>83%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80106916"/>
                  </a:ext>
                </a:extLst>
              </a:tr>
              <a:tr h="151244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>
                          <a:effectLst/>
                          <a:latin typeface="Times New Roman" panose="02020603050405020304" pitchFamily="18" charset="0"/>
                        </a:rPr>
                        <a:t>7.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900" b="0" dirty="0">
                          <a:effectLst/>
                          <a:latin typeface="Times New Roman" panose="02020603050405020304" pitchFamily="18" charset="0"/>
                        </a:rPr>
                        <a:t>Каково качество сопровождения самостоятельной работы студентов, наличие методических материалов и рекомендаций?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>
                          <a:effectLst/>
                        </a:rPr>
                        <a:t>4,1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>
                          <a:effectLst/>
                        </a:rPr>
                        <a:t>82%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52838672"/>
                  </a:ext>
                </a:extLst>
              </a:tr>
              <a:tr h="151244">
                <a:tc gridSpan="2">
                  <a:txBody>
                    <a:bodyPr/>
                    <a:lstStyle/>
                    <a:p>
                      <a:pPr rtl="0" fontAlgn="t"/>
                      <a:r>
                        <a:rPr lang="ru-RU" sz="900" b="1" i="1">
                          <a:effectLst/>
                          <a:latin typeface="Times New Roman" panose="02020603050405020304" pitchFamily="18" charset="0"/>
                        </a:rPr>
                        <a:t>Удовлетворенность учебно-методическим обеспечением программы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1" i="1">
                          <a:effectLst/>
                          <a:latin typeface="Times New Roman" panose="02020603050405020304" pitchFamily="18" charset="0"/>
                        </a:rPr>
                        <a:t>Суммарный средний балл: 4,1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1" i="1">
                          <a:effectLst/>
                        </a:rPr>
                        <a:t>82%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51833971"/>
                  </a:ext>
                </a:extLst>
              </a:tr>
              <a:tr h="151244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>
                          <a:effectLst/>
                          <a:latin typeface="Times New Roman" panose="02020603050405020304" pitchFamily="18" charset="0"/>
                        </a:rPr>
                        <a:t>8.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900" b="0">
                          <a:effectLst/>
                          <a:latin typeface="Times New Roman" panose="02020603050405020304" pitchFamily="18" charset="0"/>
                        </a:rPr>
                        <a:t>Насколько удовлетворяет Вашим потребностям вся информация, касающаяся учебного процесса, внеучебных мероприятий?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>
                          <a:effectLst/>
                        </a:rPr>
                        <a:t>4,2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>
                          <a:effectLst/>
                        </a:rPr>
                        <a:t>84%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60356732"/>
                  </a:ext>
                </a:extLst>
              </a:tr>
              <a:tr h="151244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>
                          <a:effectLst/>
                          <a:latin typeface="Times New Roman" panose="02020603050405020304" pitchFamily="18" charset="0"/>
                        </a:rPr>
                        <a:t>9.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900" b="0">
                          <a:effectLst/>
                          <a:latin typeface="Times New Roman" panose="02020603050405020304" pitchFamily="18" charset="0"/>
                        </a:rPr>
                        <a:t>Оцените, пожалуйста, качество подключения к ЭБС из любой точки, где есть сеть Интернет как внутри ОО, так и вне ее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>
                          <a:effectLst/>
                        </a:rPr>
                        <a:t>4,2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>
                          <a:effectLst/>
                        </a:rPr>
                        <a:t>83%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68350519"/>
                  </a:ext>
                </a:extLst>
              </a:tr>
              <a:tr h="151244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>
                          <a:effectLst/>
                          <a:latin typeface="Times New Roman" panose="02020603050405020304" pitchFamily="18" charset="0"/>
                        </a:rPr>
                        <a:t>10.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900" b="0">
                          <a:effectLst/>
                          <a:latin typeface="Times New Roman" panose="02020603050405020304" pitchFamily="18" charset="0"/>
                        </a:rPr>
                        <a:t>Какова Ваша удовлетворенность организацией и проведением практик?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>
                          <a:effectLst/>
                        </a:rPr>
                        <a:t>4,0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>
                          <a:effectLst/>
                        </a:rPr>
                        <a:t>80%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50050033"/>
                  </a:ext>
                </a:extLst>
              </a:tr>
              <a:tr h="151244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>
                          <a:effectLst/>
                          <a:latin typeface="Times New Roman" panose="02020603050405020304" pitchFamily="18" charset="0"/>
                        </a:rPr>
                        <a:t>11.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900" b="0">
                          <a:effectLst/>
                          <a:latin typeface="Times New Roman" panose="02020603050405020304" pitchFamily="18" charset="0"/>
                        </a:rPr>
                        <a:t>Оцените организацию научно-исследовательской деятельности студентов (возможность участия в конференциях, семинарах, т.п.)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>
                          <a:effectLst/>
                        </a:rPr>
                        <a:t>4,4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>
                          <a:effectLst/>
                        </a:rPr>
                        <a:t>88%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65392261"/>
                  </a:ext>
                </a:extLst>
              </a:tr>
              <a:tr h="151244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>
                          <a:effectLst/>
                          <a:latin typeface="Times New Roman" panose="02020603050405020304" pitchFamily="18" charset="0"/>
                        </a:rPr>
                        <a:t>12.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900" b="0">
                          <a:effectLst/>
                          <a:latin typeface="Times New Roman" panose="02020603050405020304" pitchFamily="18" charset="0"/>
                        </a:rPr>
                        <a:t>Насколько Вы удовлетворены организацией проведения преподавателями индивидуальных консультаций в ходе семестра?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>
                          <a:effectLst/>
                        </a:rPr>
                        <a:t>4,2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>
                          <a:effectLst/>
                        </a:rPr>
                        <a:t>84%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02349722"/>
                  </a:ext>
                </a:extLst>
              </a:tr>
              <a:tr h="284842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>
                          <a:effectLst/>
                          <a:latin typeface="Times New Roman" panose="02020603050405020304" pitchFamily="18" charset="0"/>
                        </a:rPr>
                        <a:t>13.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900" b="0">
                          <a:effectLst/>
                          <a:latin typeface="Times New Roman" panose="02020603050405020304" pitchFamily="18" charset="0"/>
                        </a:rPr>
                        <a:t>Насколько полно размещены учебно-методические материалы по ООП в ЭИОС вуза (наличие УП, рабочих программ дисциплин, программ практик и пр.)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>
                          <a:effectLst/>
                        </a:rPr>
                        <a:t>4,1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>
                          <a:effectLst/>
                        </a:rPr>
                        <a:t>82%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4543015"/>
                  </a:ext>
                </a:extLst>
              </a:tr>
              <a:tr h="151244">
                <a:tc gridSpan="2">
                  <a:txBody>
                    <a:bodyPr/>
                    <a:lstStyle/>
                    <a:p>
                      <a:pPr rtl="0" fontAlgn="t"/>
                      <a:r>
                        <a:rPr lang="ru-RU" sz="900" b="1" i="1">
                          <a:effectLst/>
                          <a:latin typeface="Times New Roman" panose="02020603050405020304" pitchFamily="18" charset="0"/>
                        </a:rPr>
                        <a:t>Удовлетворенность условиями реализации программы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1" i="1">
                          <a:effectLst/>
                          <a:latin typeface="Times New Roman" panose="02020603050405020304" pitchFamily="18" charset="0"/>
                        </a:rPr>
                        <a:t>Суммарный средний балл: 4,2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1" i="1">
                          <a:effectLst/>
                        </a:rPr>
                        <a:t>84%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77223080"/>
                  </a:ext>
                </a:extLst>
              </a:tr>
              <a:tr h="151244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>
                          <a:effectLst/>
                          <a:latin typeface="Times New Roman" panose="02020603050405020304" pitchFamily="18" charset="0"/>
                        </a:rPr>
                        <a:t>14.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900" b="0">
                          <a:effectLst/>
                          <a:latin typeface="Times New Roman" panose="02020603050405020304" pitchFamily="18" charset="0"/>
                        </a:rPr>
                        <a:t>Удовлетворяет ли Вас качество аудиторий, помещений кафедр, фондов читального зала и библиотеки, учебных лаборатории и оборудования?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>
                          <a:effectLst/>
                        </a:rPr>
                        <a:t>4,1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>
                          <a:effectLst/>
                        </a:rPr>
                        <a:t>82%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02730051"/>
                  </a:ext>
                </a:extLst>
              </a:tr>
              <a:tr h="284842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>
                          <a:effectLst/>
                          <a:latin typeface="Times New Roman" panose="02020603050405020304" pitchFamily="18" charset="0"/>
                        </a:rPr>
                        <a:t>15.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900" b="0">
                          <a:effectLst/>
                          <a:latin typeface="Times New Roman" panose="02020603050405020304" pitchFamily="18" charset="0"/>
                        </a:rPr>
                        <a:t>Насколько удовлетворяют Вашим потребностям помещения для самостоятельной работы (Вы имеете свободный доступ в эти помещения, они оснащены компьютерной техникой с выходом в сеть «Интернет», подключены к ЭБС, имеется доступ к профессиональным базам и пр.)?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>
                          <a:effectLst/>
                        </a:rPr>
                        <a:t>4,1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>
                          <a:effectLst/>
                        </a:rPr>
                        <a:t>81%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22260027"/>
                  </a:ext>
                </a:extLst>
              </a:tr>
              <a:tr h="151244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>
                          <a:effectLst/>
                          <a:latin typeface="Times New Roman" panose="02020603050405020304" pitchFamily="18" charset="0"/>
                        </a:rPr>
                        <a:t>16.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900" b="0">
                          <a:effectLst/>
                          <a:latin typeface="Times New Roman" panose="02020603050405020304" pitchFamily="18" charset="0"/>
                        </a:rPr>
                        <a:t>Удовлетворяет ли Вашим потребностям лабораторное оборудование, необходимое для реализации программы?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>
                          <a:effectLst/>
                        </a:rPr>
                        <a:t>4,0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>
                          <a:effectLst/>
                        </a:rPr>
                        <a:t>80%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42413240"/>
                  </a:ext>
                </a:extLst>
              </a:tr>
              <a:tr h="151244">
                <a:tc gridSpan="2">
                  <a:txBody>
                    <a:bodyPr/>
                    <a:lstStyle/>
                    <a:p>
                      <a:pPr rtl="0" fontAlgn="t"/>
                      <a:r>
                        <a:rPr lang="ru-RU" sz="900" b="1" i="1">
                          <a:effectLst/>
                          <a:latin typeface="Times New Roman" panose="02020603050405020304" pitchFamily="18" charset="0"/>
                        </a:rPr>
                        <a:t>Удовлетворенность материально-техническим обеспечением программы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1" i="1">
                          <a:effectLst/>
                          <a:latin typeface="Times New Roman" panose="02020603050405020304" pitchFamily="18" charset="0"/>
                        </a:rPr>
                        <a:t>Суммарный средний балл: 4,1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1" i="1">
                          <a:effectLst/>
                        </a:rPr>
                        <a:t>81%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52189230"/>
                  </a:ext>
                </a:extLst>
              </a:tr>
              <a:tr h="284842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>
                          <a:effectLst/>
                          <a:latin typeface="Times New Roman" panose="02020603050405020304" pitchFamily="18" charset="0"/>
                        </a:rPr>
                        <a:t>17.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900" b="0">
                          <a:effectLst/>
                          <a:latin typeface="Times New Roman" panose="02020603050405020304" pitchFamily="18" charset="0"/>
                        </a:rPr>
                        <a:t>Предоставляется ли Вам возможность оценивания содержания, организации и качества учебного процесса в целом, а также работы отдельных преподавателей?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>
                          <a:effectLst/>
                        </a:rPr>
                        <a:t>4,0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>
                          <a:effectLst/>
                        </a:rPr>
                        <a:t>81%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95817663"/>
                  </a:ext>
                </a:extLst>
              </a:tr>
              <a:tr h="151244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>
                          <a:effectLst/>
                          <a:latin typeface="Times New Roman" panose="02020603050405020304" pitchFamily="18" charset="0"/>
                        </a:rPr>
                        <a:t>18.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900" b="0">
                          <a:effectLst/>
                          <a:latin typeface="Times New Roman" panose="02020603050405020304" pitchFamily="18" charset="0"/>
                        </a:rPr>
                        <a:t>Оцените возможность творческого самовыражения/развития (спорт., культ. и др. секции)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>
                          <a:effectLst/>
                        </a:rPr>
                        <a:t>4,4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>
                          <a:effectLst/>
                        </a:rPr>
                        <a:t>87%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91254121"/>
                  </a:ext>
                </a:extLst>
              </a:tr>
              <a:tr h="151244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>
                          <a:effectLst/>
                          <a:latin typeface="Times New Roman" panose="02020603050405020304" pitchFamily="18" charset="0"/>
                        </a:rPr>
                        <a:t>19.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900" b="0">
                          <a:effectLst/>
                          <a:latin typeface="Times New Roman" panose="02020603050405020304" pitchFamily="18" charset="0"/>
                        </a:rPr>
                        <a:t>Оцените оперативность и результативность реагирования на Ваши запросы (на кафедру, в деканат, к руководству вуза)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>
                          <a:effectLst/>
                        </a:rPr>
                        <a:t>4,2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>
                          <a:effectLst/>
                        </a:rPr>
                        <a:t>84%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26090753"/>
                  </a:ext>
                </a:extLst>
              </a:tr>
              <a:tr h="151244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>
                          <a:effectLst/>
                          <a:latin typeface="Times New Roman" panose="02020603050405020304" pitchFamily="18" charset="0"/>
                        </a:rPr>
                        <a:t>20.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900" b="0">
                          <a:effectLst/>
                          <a:latin typeface="Times New Roman" panose="02020603050405020304" pitchFamily="18" charset="0"/>
                        </a:rPr>
                        <a:t>Насколько Вы удовлетворены тем, что обучаетесь в данной ОО и на данном направлении подготовки (специальности)?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>
                          <a:effectLst/>
                        </a:rPr>
                        <a:t>4,2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>
                          <a:effectLst/>
                        </a:rPr>
                        <a:t>85%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00238433"/>
                  </a:ext>
                </a:extLst>
              </a:tr>
              <a:tr h="151244">
                <a:tc gridSpan="2">
                  <a:txBody>
                    <a:bodyPr/>
                    <a:lstStyle/>
                    <a:p>
                      <a:pPr rtl="0" fontAlgn="t"/>
                      <a:r>
                        <a:rPr lang="ru-RU" sz="900" b="1" i="1" dirty="0">
                          <a:effectLst/>
                          <a:latin typeface="Times New Roman" panose="02020603050405020304" pitchFamily="18" charset="0"/>
                        </a:rPr>
                        <a:t>Общая удовлетворенность качеством предоставления образовательных услуг по программе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1" i="1">
                          <a:effectLst/>
                          <a:latin typeface="Times New Roman" panose="02020603050405020304" pitchFamily="18" charset="0"/>
                        </a:rPr>
                        <a:t>Суммарный средний балл: 4,2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1" i="1">
                          <a:effectLst/>
                        </a:rPr>
                        <a:t>84%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3063587"/>
                  </a:ext>
                </a:extLst>
              </a:tr>
              <a:tr h="180932"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3587" marR="13587" marT="9058" marB="905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3587" marR="13587" marT="9058" marB="905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3587" marR="13587" marT="9058" marB="905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3587" marR="13587" marT="9058" marB="905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3587" marR="13587" marT="9058" marB="905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95886125"/>
                  </a:ext>
                </a:extLst>
              </a:tr>
              <a:tr h="344219"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3587" marR="13587" marT="9058" marB="905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</a:rPr>
                        <a:t>Степень удовлетворенности на данный момент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200" b="1">
                          <a:effectLst/>
                          <a:latin typeface="Times New Roman" panose="02020603050405020304" pitchFamily="18" charset="0"/>
                        </a:rPr>
                        <a:t>Процентная удовлетворенность</a:t>
                      </a:r>
                    </a:p>
                  </a:txBody>
                  <a:tcPr marL="13587" marR="13587" marT="9058" marB="9058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 dirty="0">
                        <a:effectLst/>
                      </a:endParaRPr>
                    </a:p>
                  </a:txBody>
                  <a:tcPr marL="13587" marR="13587" marT="9058" marB="905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3587" marR="13587" marT="9058" marB="905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41396976"/>
                  </a:ext>
                </a:extLst>
              </a:tr>
              <a:tr h="180932"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3587" marR="13587" marT="9058" marB="905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</a:rPr>
                        <a:t>Полная 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</a:rPr>
                        <a:t>удовлетворенность – 4,1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3587" marR="13587" marT="9058" marB="905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</a:rPr>
                        <a:t>82%</a:t>
                      </a:r>
                    </a:p>
                  </a:txBody>
                  <a:tcPr marL="13587" marR="13587" marT="9058" marB="9058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>
                        <a:effectLst/>
                      </a:endParaRPr>
                    </a:p>
                  </a:txBody>
                  <a:tcPr marL="13587" marR="13587" marT="9058" marB="905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100" dirty="0">
                        <a:effectLst/>
                      </a:endParaRPr>
                    </a:p>
                  </a:txBody>
                  <a:tcPr marL="13587" marR="13587" marT="9058" marB="9058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02102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5351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A997234-B04F-E6F5-FE99-A4D46F93EC8D}"/>
              </a:ext>
            </a:extLst>
          </p:cNvPr>
          <p:cNvSpPr txBox="1"/>
          <p:nvPr/>
        </p:nvSpPr>
        <p:spPr>
          <a:xfrm>
            <a:off x="7709483" y="1721839"/>
            <a:ext cx="44825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&lt;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en-US" sz="1600" dirty="0">
                <a:solidFill>
                  <a:prstClr val="black"/>
                </a:solidFill>
              </a:rPr>
              <a:t>50</a:t>
            </a:r>
            <a:r>
              <a:rPr lang="ru-RU" sz="1600" dirty="0">
                <a:solidFill>
                  <a:prstClr val="black"/>
                </a:solidFill>
              </a:rPr>
              <a:t>% - Неудовлетворенность</a:t>
            </a:r>
          </a:p>
          <a:p>
            <a:endParaRPr lang="ru-RU" sz="1600" dirty="0">
              <a:solidFill>
                <a:prstClr val="black"/>
              </a:solidFill>
            </a:endParaRPr>
          </a:p>
          <a:p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≤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&lt; 65% -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Частичная неудовлетворенность</a:t>
            </a:r>
          </a:p>
          <a:p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65% ≤ 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&lt; 80% -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Частичная удовлетворенность</a:t>
            </a:r>
          </a:p>
          <a:p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≥ 80% - Полная удовлетворенность</a:t>
            </a: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="" xmlns:a16="http://schemas.microsoft.com/office/drawing/2014/main" id="{484C189F-3E27-5EA8-8CB2-B34C79DEEA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3472834"/>
              </p:ext>
            </p:extLst>
          </p:nvPr>
        </p:nvGraphicFramePr>
        <p:xfrm>
          <a:off x="157317" y="1259767"/>
          <a:ext cx="7167716" cy="52098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896724" y="565142"/>
            <a:ext cx="10358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ea typeface="+mn-lt"/>
                <a:cs typeface="Calibri"/>
              </a:rPr>
              <a:t>Степень удовлетворенности образовательной деятельностью студентов по направлениям подготовки</a:t>
            </a:r>
            <a:endParaRPr lang="ru-RU" dirty="0">
              <a:solidFill>
                <a:prstClr val="black"/>
              </a:solidFill>
              <a:ea typeface="+mn-lt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4857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8B0C483A-573C-371D-94ED-C5F2DEF989E9}"/>
              </a:ext>
            </a:extLst>
          </p:cNvPr>
          <p:cNvSpPr/>
          <p:nvPr/>
        </p:nvSpPr>
        <p:spPr>
          <a:xfrm>
            <a:off x="896724" y="565142"/>
            <a:ext cx="5499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ea typeface="+mn-lt"/>
                <a:cs typeface="Calibri"/>
              </a:rPr>
              <a:t>Оценка студентов работы кафедр  </a:t>
            </a:r>
            <a:r>
              <a:rPr lang="ru-RU" dirty="0">
                <a:ea typeface="+mn-lt"/>
                <a:cs typeface="Calibri"/>
              </a:rPr>
              <a:t>по направлениям</a:t>
            </a:r>
            <a:endParaRPr lang="ru-RU" dirty="0">
              <a:ea typeface="+mn-lt"/>
              <a:cs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19C1BCA-E1CC-CBF8-6CEA-06DC48BEC47E}"/>
              </a:ext>
            </a:extLst>
          </p:cNvPr>
          <p:cNvSpPr txBox="1"/>
          <p:nvPr/>
        </p:nvSpPr>
        <p:spPr>
          <a:xfrm>
            <a:off x="6701419" y="0"/>
            <a:ext cx="525414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ea typeface="+mn-lt"/>
                <a:cs typeface="+mn-lt"/>
              </a:rPr>
              <a:t>Студенты оценивали критерии по 5-балльной шкале </a:t>
            </a:r>
          </a:p>
          <a:p>
            <a:r>
              <a:rPr lang="ru-RU" sz="1600" dirty="0">
                <a:ea typeface="+mn-lt"/>
                <a:cs typeface="+mn-lt"/>
              </a:rPr>
              <a:t>(от 1 до 5), где: </a:t>
            </a:r>
          </a:p>
          <a:p>
            <a:r>
              <a:rPr lang="ru-RU" sz="1600" dirty="0">
                <a:ea typeface="+mn-lt"/>
                <a:cs typeface="+mn-lt"/>
              </a:rPr>
              <a:t>1 – </a:t>
            </a:r>
            <a:r>
              <a:rPr lang="en-US" sz="1600" dirty="0">
                <a:ea typeface="+mn-lt"/>
                <a:cs typeface="+mn-lt"/>
              </a:rPr>
              <a:t>“</a:t>
            </a:r>
            <a:r>
              <a:rPr lang="ru-RU" sz="1600" dirty="0">
                <a:ea typeface="+mn-lt"/>
                <a:cs typeface="+mn-lt"/>
              </a:rPr>
              <a:t>Не удовлетворяет</a:t>
            </a:r>
            <a:r>
              <a:rPr lang="en-US" sz="1600" dirty="0">
                <a:ea typeface="+mn-lt"/>
                <a:cs typeface="+mn-lt"/>
              </a:rPr>
              <a:t>”</a:t>
            </a:r>
            <a:r>
              <a:rPr lang="ru-RU" sz="1600" dirty="0">
                <a:ea typeface="+mn-lt"/>
                <a:cs typeface="+mn-lt"/>
              </a:rPr>
              <a:t>, </a:t>
            </a:r>
          </a:p>
          <a:p>
            <a:r>
              <a:rPr lang="ru-RU" sz="1600" dirty="0">
                <a:ea typeface="+mn-lt"/>
                <a:cs typeface="+mn-lt"/>
              </a:rPr>
              <a:t>5 – </a:t>
            </a:r>
            <a:r>
              <a:rPr lang="en-US" sz="1600" dirty="0">
                <a:ea typeface="+mn-lt"/>
                <a:cs typeface="+mn-lt"/>
              </a:rPr>
              <a:t>“</a:t>
            </a:r>
            <a:r>
              <a:rPr lang="ru-RU" sz="1600" dirty="0">
                <a:ea typeface="+mn-lt"/>
                <a:cs typeface="+mn-lt"/>
              </a:rPr>
              <a:t>Полностью удовлетворяет</a:t>
            </a:r>
            <a:r>
              <a:rPr lang="en-US" sz="1600" dirty="0">
                <a:ea typeface="+mn-lt"/>
                <a:cs typeface="+mn-lt"/>
              </a:rPr>
              <a:t>”</a:t>
            </a:r>
            <a:endParaRPr lang="ru-RU" sz="1600" dirty="0">
              <a:ea typeface="+mn-lt"/>
              <a:cs typeface="+mn-lt"/>
            </a:endParaRP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="" xmlns:a16="http://schemas.microsoft.com/office/drawing/2014/main" id="{2B28861D-3D8D-C17C-B4E9-C99AC585FB46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817614" y="1275129"/>
          <a:ext cx="8073638" cy="5226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470892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4D4ADEF3-77AF-990E-2770-F903DFB04534}"/>
              </a:ext>
            </a:extLst>
          </p:cNvPr>
          <p:cNvSpPr/>
          <p:nvPr/>
        </p:nvSpPr>
        <p:spPr>
          <a:xfrm>
            <a:off x="896724" y="565142"/>
            <a:ext cx="10000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ea typeface="+mn-lt"/>
                <a:cs typeface="Calibri"/>
              </a:rPr>
              <a:t>Оценка </a:t>
            </a:r>
            <a:r>
              <a:rPr lang="ru-RU" dirty="0" smtClean="0">
                <a:ea typeface="+mn-lt"/>
                <a:cs typeface="Calibri"/>
              </a:rPr>
              <a:t>студентов воспитательной </a:t>
            </a:r>
            <a:r>
              <a:rPr lang="ru-RU" dirty="0">
                <a:ea typeface="+mn-lt"/>
                <a:cs typeface="Calibri"/>
              </a:rPr>
              <a:t>работы института по </a:t>
            </a:r>
            <a:r>
              <a:rPr lang="ru-RU" dirty="0" smtClean="0">
                <a:ea typeface="+mn-lt"/>
                <a:cs typeface="Calibri"/>
              </a:rPr>
              <a:t>направлениям подготовки</a:t>
            </a:r>
            <a:r>
              <a:rPr lang="en-US" dirty="0" smtClean="0">
                <a:ea typeface="+mn-lt"/>
                <a:cs typeface="Calibri"/>
              </a:rPr>
              <a:t>/</a:t>
            </a:r>
            <a:r>
              <a:rPr lang="ru-RU" dirty="0" smtClean="0">
                <a:ea typeface="+mn-lt"/>
                <a:cs typeface="Calibri"/>
              </a:rPr>
              <a:t>специальностям</a:t>
            </a:r>
            <a:endParaRPr lang="ru-RU" dirty="0">
              <a:ea typeface="+mn-lt"/>
              <a:cs typeface="+mn-lt"/>
            </a:endParaRP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="" xmlns:a16="http://schemas.microsoft.com/office/drawing/2014/main" id="{7D8EF43E-C3B3-63E2-982D-C875EA9596B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163097" y="1376516"/>
          <a:ext cx="7266037" cy="4916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10257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>
            <a:extLst>
              <a:ext uri="{FF2B5EF4-FFF2-40B4-BE49-F238E27FC236}">
                <a16:creationId xmlns="" xmlns:a16="http://schemas.microsoft.com/office/drawing/2014/main" id="{B0C5A640-63F3-E1E1-D2EC-8EA717E5027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996185" y="1493505"/>
          <a:ext cx="9283596" cy="4756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1277814-27B5-BFD6-8EED-6B4CFA39EF65}"/>
              </a:ext>
            </a:extLst>
          </p:cNvPr>
          <p:cNvSpPr txBox="1"/>
          <p:nvPr/>
        </p:nvSpPr>
        <p:spPr>
          <a:xfrm>
            <a:off x="8651149" y="82238"/>
            <a:ext cx="31109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ea typeface="+mn-lt"/>
                <a:cs typeface="+mn-lt"/>
              </a:rPr>
              <a:t>Студенты оценивали критерии по 2-балльной шкале </a:t>
            </a:r>
          </a:p>
          <a:p>
            <a:r>
              <a:rPr lang="ru-RU" sz="1600" dirty="0">
                <a:ea typeface="+mn-lt"/>
                <a:cs typeface="+mn-lt"/>
              </a:rPr>
              <a:t>(Да или Нет):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6B08F932-064D-D261-E88B-D8FC67905900}"/>
              </a:ext>
            </a:extLst>
          </p:cNvPr>
          <p:cNvSpPr/>
          <p:nvPr/>
        </p:nvSpPr>
        <p:spPr>
          <a:xfrm>
            <a:off x="832556" y="394636"/>
            <a:ext cx="75125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ea typeface="+mn-lt"/>
                <a:cs typeface="Calibri"/>
              </a:rPr>
              <a:t>Оценка </a:t>
            </a:r>
            <a:r>
              <a:rPr lang="ru-RU" dirty="0" smtClean="0">
                <a:ea typeface="+mn-lt"/>
                <a:cs typeface="Calibri"/>
              </a:rPr>
              <a:t>студентами материального </a:t>
            </a:r>
            <a:r>
              <a:rPr lang="ru-RU" dirty="0">
                <a:ea typeface="+mn-lt"/>
                <a:cs typeface="Calibri"/>
              </a:rPr>
              <a:t>и санитарного состояния </a:t>
            </a:r>
            <a:r>
              <a:rPr lang="ru-RU" dirty="0" smtClean="0">
                <a:ea typeface="+mn-lt"/>
                <a:cs typeface="Calibri"/>
              </a:rPr>
              <a:t>кафедр </a:t>
            </a:r>
            <a:endParaRPr lang="ru-RU" dirty="0">
              <a:ea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42686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70D5E9A4-DE9B-8CD5-299C-DF3E412A9772}"/>
              </a:ext>
            </a:extLst>
          </p:cNvPr>
          <p:cNvSpPr/>
          <p:nvPr/>
        </p:nvSpPr>
        <p:spPr>
          <a:xfrm>
            <a:off x="832556" y="394636"/>
            <a:ext cx="75125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ea typeface="+mn-lt"/>
                <a:cs typeface="Calibri"/>
              </a:rPr>
              <a:t>Оценка </a:t>
            </a:r>
            <a:r>
              <a:rPr lang="ru-RU" dirty="0" smtClean="0">
                <a:ea typeface="+mn-lt"/>
                <a:cs typeface="Calibri"/>
              </a:rPr>
              <a:t>студентами материального </a:t>
            </a:r>
            <a:r>
              <a:rPr lang="ru-RU" dirty="0">
                <a:ea typeface="+mn-lt"/>
                <a:cs typeface="Calibri"/>
              </a:rPr>
              <a:t>и санитарного состояния </a:t>
            </a:r>
            <a:r>
              <a:rPr lang="ru-RU" dirty="0" smtClean="0">
                <a:ea typeface="+mn-lt"/>
                <a:cs typeface="Calibri"/>
              </a:rPr>
              <a:t>кафедр </a:t>
            </a:r>
            <a:endParaRPr lang="ru-RU" dirty="0">
              <a:ea typeface="+mn-lt"/>
              <a:cs typeface="Calibri"/>
            </a:endParaRP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="" xmlns:a16="http://schemas.microsoft.com/office/drawing/2014/main" id="{97922D9B-8014-A7F7-4AB1-4A2F93AF6E8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445342" y="1040968"/>
          <a:ext cx="8249264" cy="5817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456811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>
            <a:extLst>
              <a:ext uri="{FF2B5EF4-FFF2-40B4-BE49-F238E27FC236}">
                <a16:creationId xmlns="" xmlns:a16="http://schemas.microsoft.com/office/drawing/2014/main" id="{A99B29B4-CDC3-F5DF-2C36-C426D636559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297857" y="1189703"/>
          <a:ext cx="8347587" cy="55453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191768" y="362635"/>
            <a:ext cx="8555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ea typeface="+mn-lt"/>
                <a:cs typeface="Calibri"/>
              </a:rPr>
              <a:t>Оценка студентами </a:t>
            </a:r>
            <a:r>
              <a:rPr lang="ru-RU" dirty="0" smtClean="0">
                <a:ea typeface="+mn-lt"/>
                <a:cs typeface="Calibri"/>
              </a:rPr>
              <a:t>обеспечения учебным материалом</a:t>
            </a:r>
            <a:endParaRPr lang="ru-RU" dirty="0">
              <a:ea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64291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426" y="192024"/>
            <a:ext cx="8333082" cy="1726132"/>
          </a:xfrm>
        </p:spPr>
        <p:txBody>
          <a:bodyPr>
            <a:noAutofit/>
          </a:bodyPr>
          <a:lstStyle/>
          <a:p>
            <a:pPr algn="l"/>
            <a:r>
              <a:rPr lang="ru-RU" sz="3600" dirty="0" smtClean="0">
                <a:solidFill>
                  <a:schemeClr val="bg1"/>
                </a:solidFill>
                <a:latin typeface="Numans"/>
                <a:cs typeface="Calibri Light"/>
              </a:rPr>
              <a:t>3. Результаты </a:t>
            </a:r>
            <a:r>
              <a:rPr lang="ru-RU" sz="3600" dirty="0">
                <a:solidFill>
                  <a:schemeClr val="bg1"/>
                </a:solidFill>
                <a:latin typeface="Numans"/>
                <a:cs typeface="Calibri Light"/>
              </a:rPr>
              <a:t>анкетирования </a:t>
            </a:r>
            <a:r>
              <a:rPr lang="ru-RU" sz="3600" dirty="0" smtClean="0">
                <a:solidFill>
                  <a:schemeClr val="bg1"/>
                </a:solidFill>
                <a:latin typeface="Numans"/>
                <a:cs typeface="Calibri Light"/>
              </a:rPr>
              <a:t>«Преподаватель </a:t>
            </a:r>
            <a:r>
              <a:rPr lang="ru-RU" sz="3600" dirty="0">
                <a:solidFill>
                  <a:schemeClr val="bg1"/>
                </a:solidFill>
                <a:latin typeface="Numans"/>
                <a:cs typeface="Calibri Light"/>
              </a:rPr>
              <a:t>глазами </a:t>
            </a:r>
            <a:r>
              <a:rPr lang="ru-RU" sz="3600" dirty="0" smtClean="0">
                <a:solidFill>
                  <a:schemeClr val="bg1"/>
                </a:solidFill>
                <a:latin typeface="Numans"/>
                <a:cs typeface="Calibri Light"/>
              </a:rPr>
              <a:t>студента»</a:t>
            </a:r>
            <a:br>
              <a:rPr lang="ru-RU" sz="3600" dirty="0" smtClean="0">
                <a:solidFill>
                  <a:schemeClr val="bg1"/>
                </a:solidFill>
                <a:latin typeface="Numans"/>
                <a:cs typeface="Calibri Light"/>
              </a:rPr>
            </a:br>
            <a:r>
              <a:rPr lang="ru-RU" sz="3600" dirty="0" smtClean="0">
                <a:solidFill>
                  <a:schemeClr val="bg1"/>
                </a:solidFill>
                <a:latin typeface="Numans"/>
                <a:cs typeface="Calibri Light"/>
              </a:rPr>
              <a:t>(15.04.2023)</a:t>
            </a:r>
            <a:endParaRPr lang="ru-RU" sz="3600" dirty="0">
              <a:solidFill>
                <a:schemeClr val="bg1"/>
              </a:solidFill>
              <a:latin typeface="Numans"/>
              <a:cs typeface="Calibri Light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694944" y="6043486"/>
            <a:ext cx="1935480" cy="53105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Numans"/>
                <a:cs typeface="Calibri Light"/>
              </a:rPr>
              <a:t>РИ(Ф) МПУ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2B7BB04-FB72-C96F-3B71-19FA2BB15883}"/>
              </a:ext>
            </a:extLst>
          </p:cNvPr>
          <p:cNvSpPr txBox="1"/>
          <p:nvPr/>
        </p:nvSpPr>
        <p:spPr>
          <a:xfrm>
            <a:off x="1040539" y="499772"/>
            <a:ext cx="977681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solidFill>
                  <a:prstClr val="black"/>
                </a:solidFill>
                <a:cs typeface="Calibri"/>
              </a:rPr>
              <a:t>Количество </a:t>
            </a:r>
            <a:r>
              <a:rPr lang="ru-RU" dirty="0">
                <a:solidFill>
                  <a:prstClr val="black"/>
                </a:solidFill>
                <a:ea typeface="+mn-lt"/>
                <a:cs typeface="Calibri" panose="020F0502020204030204"/>
              </a:rPr>
              <a:t>студентов, принявших участие в </a:t>
            </a:r>
            <a:r>
              <a:rPr lang="ru-RU" dirty="0" smtClean="0">
                <a:solidFill>
                  <a:prstClr val="black"/>
                </a:solidFill>
                <a:ea typeface="+mn-lt"/>
                <a:cs typeface="Calibri" panose="020F0502020204030204"/>
              </a:rPr>
              <a:t>анкетировании «Преподаватель глазами студентов» (всего – 455 человек 16 направлений подготовки)</a:t>
            </a:r>
            <a:endParaRPr lang="ru-RU" dirty="0">
              <a:solidFill>
                <a:prstClr val="black"/>
              </a:solidFill>
              <a:ea typeface="+mn-lt"/>
              <a:cs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F78D5E0-C41D-E4E0-64E6-F1F84DC0F814}"/>
              </a:ext>
            </a:extLst>
          </p:cNvPr>
          <p:cNvSpPr txBox="1"/>
          <p:nvPr/>
        </p:nvSpPr>
        <p:spPr>
          <a:xfrm>
            <a:off x="226622" y="3100637"/>
            <a:ext cx="331813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cs typeface="Calibri"/>
              </a:rPr>
              <a:t>Очная форма обучения</a:t>
            </a:r>
            <a:endParaRPr lang="ru-RU" sz="2400" dirty="0">
              <a:solidFill>
                <a:prstClr val="black"/>
              </a:solidFill>
              <a:ea typeface="+mn-lt"/>
              <a:cs typeface="Calibri" panose="020F0502020204030204"/>
            </a:endParaRPr>
          </a:p>
        </p:txBody>
      </p:sp>
      <p:pic>
        <p:nvPicPr>
          <p:cNvPr id="20" name="Рисунок 21" descr="Изображение выглядит как диаграмма, круговая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xmlns="" id="{4FF30AC4-259E-3AD6-6EF7-2D504E5D2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874" y="1580055"/>
            <a:ext cx="3920836" cy="219433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F4D92DB-3E4A-E05B-E51E-DA0BEA5DC06D}"/>
              </a:ext>
            </a:extLst>
          </p:cNvPr>
          <p:cNvSpPr txBox="1"/>
          <p:nvPr/>
        </p:nvSpPr>
        <p:spPr>
          <a:xfrm>
            <a:off x="3125957" y="1141154"/>
            <a:ext cx="446831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cs typeface="Calibri"/>
              </a:rPr>
              <a:t>Очная-заочная форма обучения</a:t>
            </a:r>
            <a:endParaRPr lang="ru-RU" sz="2400" dirty="0">
              <a:solidFill>
                <a:prstClr val="black"/>
              </a:solidFill>
              <a:ea typeface="+mn-lt"/>
              <a:cs typeface="Calibri" panose="020F0502020204030204"/>
            </a:endParaRPr>
          </a:p>
        </p:txBody>
      </p:sp>
      <p:pic>
        <p:nvPicPr>
          <p:cNvPr id="28" name="Рисунок 30" descr="Изображение выглядит как диаграмма, круговая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xmlns="" id="{C068E5A4-5268-A70F-BE6A-5B31A0374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4270" y="3774387"/>
            <a:ext cx="4168238" cy="250615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3531FCF-7959-E64B-B6CA-87B443369BED}"/>
              </a:ext>
            </a:extLst>
          </p:cNvPr>
          <p:cNvSpPr txBox="1"/>
          <p:nvPr/>
        </p:nvSpPr>
        <p:spPr>
          <a:xfrm>
            <a:off x="6631910" y="3185766"/>
            <a:ext cx="483186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  <a:cs typeface="Calibri"/>
              </a:rPr>
              <a:t>Среднее профессиональное образование</a:t>
            </a:r>
            <a:endParaRPr lang="ru-RU" sz="2000" dirty="0">
              <a:solidFill>
                <a:prstClr val="black"/>
              </a:solidFill>
              <a:ea typeface="+mn-lt"/>
              <a:cs typeface="Calibri" panose="020F0502020204030204"/>
            </a:endParaRP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xmlns="" id="{20E8FF6E-F22D-5471-EAA7-FFCBE75AB42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27206" y="3602427"/>
          <a:ext cx="4371108" cy="2541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r:id="rId5" imgW="6069600" imgH="3529800" progId="">
                  <p:embed/>
                </p:oleObj>
              </mc:Choice>
              <mc:Fallback>
                <p:oleObj r:id="rId5" imgW="6069600" imgH="35298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7206" y="3602427"/>
                        <a:ext cx="4371108" cy="25417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888439" y="5105546"/>
            <a:ext cx="47058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ea typeface="+mn-lt"/>
                <a:cs typeface="Calibri" panose="020F0502020204030204"/>
              </a:rPr>
              <a:t>Студенты оценивали преподавателей по следующим критериям по 5-балльной шкале (от 1 до 5</a:t>
            </a:r>
            <a:r>
              <a:rPr lang="ru-RU" dirty="0" smtClean="0">
                <a:solidFill>
                  <a:prstClr val="black"/>
                </a:solidFill>
                <a:ea typeface="+mn-lt"/>
                <a:cs typeface="Calibri" panose="020F0502020204030204"/>
              </a:rPr>
              <a:t>), где: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  <a:ea typeface="+mn-lt"/>
                <a:cs typeface="Calibri" panose="020F0502020204030204"/>
              </a:rPr>
              <a:t> </a:t>
            </a:r>
            <a:r>
              <a:rPr lang="ru-RU" dirty="0">
                <a:solidFill>
                  <a:prstClr val="black"/>
                </a:solidFill>
                <a:ea typeface="+mn-lt"/>
                <a:cs typeface="Calibri" panose="020F0502020204030204"/>
              </a:rPr>
              <a:t>1 – </a:t>
            </a:r>
            <a:r>
              <a:rPr lang="en-US" dirty="0">
                <a:solidFill>
                  <a:prstClr val="black"/>
                </a:solidFill>
                <a:ea typeface="+mn-lt"/>
                <a:cs typeface="Calibri" panose="020F0502020204030204"/>
              </a:rPr>
              <a:t>“</a:t>
            </a:r>
            <a:r>
              <a:rPr lang="ru-RU" dirty="0">
                <a:solidFill>
                  <a:prstClr val="black"/>
                </a:solidFill>
                <a:ea typeface="+mn-lt"/>
                <a:cs typeface="Calibri" panose="020F0502020204030204"/>
              </a:rPr>
              <a:t>Не удовлетворяет</a:t>
            </a:r>
            <a:r>
              <a:rPr lang="en-US" dirty="0">
                <a:solidFill>
                  <a:prstClr val="black"/>
                </a:solidFill>
                <a:ea typeface="+mn-lt"/>
                <a:cs typeface="Calibri" panose="020F0502020204030204"/>
              </a:rPr>
              <a:t>”</a:t>
            </a:r>
            <a:r>
              <a:rPr lang="ru-RU" dirty="0">
                <a:solidFill>
                  <a:prstClr val="black"/>
                </a:solidFill>
                <a:ea typeface="+mn-lt"/>
                <a:cs typeface="Calibri" panose="020F0502020204030204"/>
              </a:rPr>
              <a:t>, </a:t>
            </a:r>
            <a:endParaRPr lang="ru-RU" dirty="0" smtClean="0">
              <a:solidFill>
                <a:prstClr val="black"/>
              </a:solidFill>
              <a:ea typeface="+mn-lt"/>
              <a:cs typeface="Calibri" panose="020F0502020204030204"/>
            </a:endParaRPr>
          </a:p>
          <a:p>
            <a:pPr algn="ctr"/>
            <a:r>
              <a:rPr lang="ru-RU" dirty="0" smtClean="0">
                <a:solidFill>
                  <a:prstClr val="black"/>
                </a:solidFill>
                <a:ea typeface="+mn-lt"/>
                <a:cs typeface="Calibri" panose="020F0502020204030204"/>
              </a:rPr>
              <a:t>5 </a:t>
            </a:r>
            <a:r>
              <a:rPr lang="ru-RU" dirty="0">
                <a:solidFill>
                  <a:prstClr val="black"/>
                </a:solidFill>
                <a:ea typeface="+mn-lt"/>
                <a:cs typeface="Calibri" panose="020F0502020204030204"/>
              </a:rPr>
              <a:t>– </a:t>
            </a:r>
            <a:r>
              <a:rPr lang="en-US" dirty="0">
                <a:solidFill>
                  <a:prstClr val="black"/>
                </a:solidFill>
                <a:ea typeface="+mn-lt"/>
                <a:cs typeface="Calibri" panose="020F0502020204030204"/>
              </a:rPr>
              <a:t>“</a:t>
            </a:r>
            <a:r>
              <a:rPr lang="ru-RU" dirty="0">
                <a:solidFill>
                  <a:prstClr val="black"/>
                </a:solidFill>
                <a:ea typeface="+mn-lt"/>
                <a:cs typeface="Calibri" panose="020F0502020204030204"/>
              </a:rPr>
              <a:t>Полностью удовлетворен</a:t>
            </a:r>
            <a:r>
              <a:rPr lang="en-US" dirty="0">
                <a:solidFill>
                  <a:prstClr val="black"/>
                </a:solidFill>
                <a:ea typeface="+mn-lt"/>
                <a:cs typeface="Calibri" panose="020F0502020204030204"/>
              </a:rPr>
              <a:t>”</a:t>
            </a:r>
            <a:endParaRPr lang="ru-RU" dirty="0">
              <a:solidFill>
                <a:prstClr val="black"/>
              </a:solidFill>
              <a:ea typeface="+mn-lt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00967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6193" y="3264408"/>
            <a:ext cx="12111359" cy="603504"/>
          </a:xfrm>
        </p:spPr>
        <p:txBody>
          <a:bodyPr>
            <a:no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3600" dirty="0" smtClean="0">
                <a:solidFill>
                  <a:schemeClr val="bg1"/>
                </a:solidFill>
                <a:latin typeface="Numans"/>
                <a:cs typeface="Calibri Light"/>
              </a:rPr>
              <a:t>1. Оценка качества подготовки обучающихся </a:t>
            </a:r>
            <a:br>
              <a:rPr lang="ru-RU" sz="3600" dirty="0" smtClean="0">
                <a:solidFill>
                  <a:schemeClr val="bg1"/>
                </a:solidFill>
                <a:latin typeface="Numans"/>
                <a:cs typeface="Calibri Light"/>
              </a:rPr>
            </a:br>
            <a:r>
              <a:rPr lang="ru-RU" sz="3600" dirty="0" smtClean="0">
                <a:solidFill>
                  <a:schemeClr val="bg1"/>
                </a:solidFill>
                <a:latin typeface="Numans"/>
                <a:cs typeface="Calibri Light"/>
              </a:rPr>
              <a:t>по ООП ВО и СПО:</a:t>
            </a:r>
            <a:br>
              <a:rPr lang="ru-RU" sz="3600" dirty="0" smtClean="0">
                <a:solidFill>
                  <a:schemeClr val="bg1"/>
                </a:solidFill>
                <a:latin typeface="Numans"/>
                <a:cs typeface="Calibri Light"/>
              </a:rPr>
            </a:br>
            <a:r>
              <a:rPr lang="ru-RU" sz="3600" dirty="0" smtClean="0">
                <a:solidFill>
                  <a:schemeClr val="bg1"/>
                </a:solidFill>
                <a:latin typeface="Numans"/>
                <a:cs typeface="Calibri Light"/>
              </a:rPr>
              <a:t/>
            </a:r>
            <a:br>
              <a:rPr lang="ru-RU" sz="3600" dirty="0" smtClean="0">
                <a:solidFill>
                  <a:schemeClr val="bg1"/>
                </a:solidFill>
                <a:latin typeface="Numans"/>
                <a:cs typeface="Calibri Light"/>
              </a:rPr>
            </a:br>
            <a:r>
              <a:rPr lang="ru-RU" sz="2000" dirty="0" smtClean="0">
                <a:solidFill>
                  <a:schemeClr val="bg1"/>
                </a:solidFill>
                <a:latin typeface="Numans"/>
                <a:cs typeface="Calibri Light"/>
              </a:rPr>
              <a:t>- текущий контроль,</a:t>
            </a:r>
            <a:br>
              <a:rPr lang="ru-RU" sz="2000" dirty="0" smtClean="0">
                <a:solidFill>
                  <a:schemeClr val="bg1"/>
                </a:solidFill>
                <a:latin typeface="Numans"/>
                <a:cs typeface="Calibri Light"/>
              </a:rPr>
            </a:br>
            <a:r>
              <a:rPr lang="ru-RU" sz="2000" dirty="0" smtClean="0">
                <a:solidFill>
                  <a:schemeClr val="bg1"/>
                </a:solidFill>
                <a:latin typeface="Numans"/>
                <a:cs typeface="Calibri Light"/>
              </a:rPr>
              <a:t>- промежуточная аттестация,</a:t>
            </a:r>
            <a:br>
              <a:rPr lang="ru-RU" sz="2000" dirty="0" smtClean="0">
                <a:solidFill>
                  <a:schemeClr val="bg1"/>
                </a:solidFill>
                <a:latin typeface="Numans"/>
                <a:cs typeface="Calibri Light"/>
              </a:rPr>
            </a:br>
            <a:r>
              <a:rPr lang="ru-RU" sz="2000" dirty="0" smtClean="0">
                <a:solidFill>
                  <a:schemeClr val="bg1"/>
                </a:solidFill>
                <a:latin typeface="Numans"/>
                <a:cs typeface="Calibri Light"/>
              </a:rPr>
              <a:t>- электронные портфолио,</a:t>
            </a:r>
            <a:br>
              <a:rPr lang="ru-RU" sz="2000" dirty="0" smtClean="0">
                <a:solidFill>
                  <a:schemeClr val="bg1"/>
                </a:solidFill>
                <a:latin typeface="Numans"/>
                <a:cs typeface="Calibri Light"/>
              </a:rPr>
            </a:br>
            <a:r>
              <a:rPr lang="ru-RU" sz="2000" dirty="0" smtClean="0">
                <a:solidFill>
                  <a:schemeClr val="bg1"/>
                </a:solidFill>
                <a:latin typeface="Numans"/>
                <a:cs typeface="Calibri Light"/>
              </a:rPr>
              <a:t>- контроль остаточных знаний (ФЭПО – с мая 2023 г.),</a:t>
            </a:r>
            <a:br>
              <a:rPr lang="ru-RU" sz="2000" dirty="0" smtClean="0">
                <a:solidFill>
                  <a:schemeClr val="bg1"/>
                </a:solidFill>
                <a:latin typeface="Numans"/>
                <a:cs typeface="Calibri Light"/>
              </a:rPr>
            </a:br>
            <a:r>
              <a:rPr lang="ru-RU" sz="2000" dirty="0" smtClean="0">
                <a:solidFill>
                  <a:schemeClr val="bg1"/>
                </a:solidFill>
                <a:latin typeface="Numans"/>
                <a:cs typeface="Calibri Light"/>
              </a:rPr>
              <a:t>- олимпиады,</a:t>
            </a:r>
            <a:br>
              <a:rPr lang="ru-RU" sz="2000" dirty="0" smtClean="0">
                <a:solidFill>
                  <a:schemeClr val="bg1"/>
                </a:solidFill>
                <a:latin typeface="Numans"/>
                <a:cs typeface="Calibri Light"/>
              </a:rPr>
            </a:br>
            <a:r>
              <a:rPr lang="ru-RU" sz="2000" dirty="0" smtClean="0">
                <a:solidFill>
                  <a:schemeClr val="bg1"/>
                </a:solidFill>
                <a:latin typeface="Numans"/>
                <a:cs typeface="Calibri Light"/>
              </a:rPr>
              <a:t>- ГИА и др.</a:t>
            </a:r>
            <a:br>
              <a:rPr lang="ru-RU" sz="2000" dirty="0" smtClean="0">
                <a:solidFill>
                  <a:schemeClr val="bg1"/>
                </a:solidFill>
                <a:latin typeface="Numans"/>
                <a:cs typeface="Calibri Light"/>
              </a:rPr>
            </a:br>
            <a:endParaRPr lang="ru-RU" sz="2000" dirty="0">
              <a:solidFill>
                <a:schemeClr val="bg1"/>
              </a:solidFill>
              <a:latin typeface="Numans"/>
              <a:cs typeface="Calibri Ligh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9202" y="5870164"/>
            <a:ext cx="5334000" cy="987836"/>
          </a:xfrm>
          <a:noFill/>
          <a:ln>
            <a:noFill/>
          </a:ln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spcBef>
                <a:spcPct val="0"/>
              </a:spcBef>
            </a:pPr>
            <a:r>
              <a:rPr lang="ru-RU" sz="1800" dirty="0" smtClean="0">
                <a:solidFill>
                  <a:schemeClr val="bg1"/>
                </a:solidFill>
                <a:latin typeface="Numans"/>
                <a:ea typeface="+mj-ea"/>
                <a:cs typeface="Calibri Light"/>
              </a:rPr>
              <a:t>РИ(Ф) МПУ</a:t>
            </a:r>
            <a:endParaRPr lang="ru-RU" sz="1800" dirty="0">
              <a:solidFill>
                <a:schemeClr val="bg1"/>
              </a:solidFill>
              <a:latin typeface="Numans"/>
              <a:ea typeface="+mj-ea"/>
              <a:cs typeface="Calibri Light"/>
            </a:endParaRPr>
          </a:p>
          <a:p>
            <a:pPr algn="l">
              <a:spcBef>
                <a:spcPct val="0"/>
              </a:spcBef>
            </a:pPr>
            <a:endParaRPr lang="ru-RU" sz="1800" dirty="0">
              <a:solidFill>
                <a:schemeClr val="bg1"/>
              </a:solidFill>
              <a:latin typeface="Numans"/>
              <a:ea typeface="+mj-ea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3802770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AB9A085A-6A42-DB84-57E7-33C9700DE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409576"/>
            <a:ext cx="8334375" cy="696006"/>
          </a:xfrm>
        </p:spPr>
        <p:txBody>
          <a:bodyPr/>
          <a:lstStyle/>
          <a:p>
            <a:r>
              <a:rPr lang="ru-RU" sz="1800" dirty="0">
                <a:latin typeface="+mn-lt"/>
                <a:ea typeface="+mn-ea"/>
                <a:cs typeface="Calibri"/>
              </a:rPr>
              <a:t>Общие результаты по итогам анкетирования студентов РИ(Ф)МПУ в марте 2023 г.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xmlns="" id="{5AF71EFA-EB64-8A8F-A660-0D019AC0F69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86607" y="1516626"/>
          <a:ext cx="7122876" cy="4815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4A245D2-3A98-040E-93A9-F2C2535A0A7F}"/>
              </a:ext>
            </a:extLst>
          </p:cNvPr>
          <p:cNvSpPr txBox="1"/>
          <p:nvPr/>
        </p:nvSpPr>
        <p:spPr>
          <a:xfrm>
            <a:off x="7709483" y="1721839"/>
            <a:ext cx="44825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&lt;</a:t>
            </a:r>
            <a:r>
              <a:rPr lang="ru-RU" sz="1600" dirty="0"/>
              <a:t> </a:t>
            </a:r>
            <a:r>
              <a:rPr lang="en-US" sz="1600" dirty="0"/>
              <a:t>50</a:t>
            </a:r>
            <a:r>
              <a:rPr lang="ru-RU" sz="1600" dirty="0"/>
              <a:t>% - Неудовлетворенность</a:t>
            </a:r>
          </a:p>
          <a:p>
            <a:endParaRPr lang="ru-RU" sz="1600" dirty="0"/>
          </a:p>
          <a:p>
            <a:r>
              <a:rPr lang="en-US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50% </a:t>
            </a:r>
            <a:r>
              <a:rPr lang="ru-RU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≤</a:t>
            </a:r>
            <a:r>
              <a:rPr lang="en-US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x &lt; 65% - </a:t>
            </a:r>
            <a:r>
              <a:rPr lang="ru-RU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Частичная неудовлетворенность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65% </a:t>
            </a:r>
            <a:r>
              <a:rPr lang="ru-RU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≤ </a:t>
            </a:r>
            <a:r>
              <a:rPr lang="en-US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 &lt; 80% - </a:t>
            </a:r>
            <a:r>
              <a:rPr lang="ru-RU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Частичная удовлетворенность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≥ 80% - Полная удовлетворенность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976616" y="3537721"/>
            <a:ext cx="45140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ea typeface="Calibri" panose="020F0502020204030204" pitchFamily="34" charset="0"/>
              </a:rPr>
              <a:t>07.03.01 – 52 человека;</a:t>
            </a:r>
            <a:endParaRPr lang="ru-RU" sz="1200" dirty="0"/>
          </a:p>
          <a:p>
            <a:pPr algn="just"/>
            <a:r>
              <a:rPr lang="ru-RU" sz="1200" dirty="0">
                <a:ea typeface="Calibri" panose="020F0502020204030204" pitchFamily="34" charset="0"/>
              </a:rPr>
              <a:t>08.03.01 «ПГС» – 42 человека;</a:t>
            </a:r>
            <a:endParaRPr lang="ru-RU" sz="1200" dirty="0"/>
          </a:p>
          <a:p>
            <a:pPr algn="just"/>
            <a:r>
              <a:rPr lang="ru-RU" sz="1200" dirty="0">
                <a:ea typeface="Calibri" panose="020F0502020204030204" pitchFamily="34" charset="0"/>
              </a:rPr>
              <a:t>08.03.01 «САД» – 11 человек;</a:t>
            </a:r>
            <a:endParaRPr lang="ru-RU" sz="1200" dirty="0"/>
          </a:p>
          <a:p>
            <a:pPr algn="just"/>
            <a:r>
              <a:rPr lang="ru-RU" sz="1200" dirty="0">
                <a:ea typeface="Calibri" panose="020F0502020204030204" pitchFamily="34" charset="0"/>
              </a:rPr>
              <a:t>09.03.01 – 26 человек;</a:t>
            </a:r>
            <a:endParaRPr lang="ru-RU" sz="1200" dirty="0"/>
          </a:p>
          <a:p>
            <a:pPr algn="just"/>
            <a:r>
              <a:rPr lang="ru-RU" sz="1200" dirty="0">
                <a:ea typeface="Calibri" panose="020F0502020204030204" pitchFamily="34" charset="0"/>
              </a:rPr>
              <a:t>13.03.02 – 26 человек;</a:t>
            </a:r>
            <a:endParaRPr lang="ru-RU" sz="1200" dirty="0"/>
          </a:p>
          <a:p>
            <a:pPr algn="just"/>
            <a:r>
              <a:rPr lang="ru-RU" sz="1200" dirty="0">
                <a:ea typeface="Calibri" panose="020F0502020204030204" pitchFamily="34" charset="0"/>
              </a:rPr>
              <a:t>15.03.05 – 35 человек;</a:t>
            </a:r>
            <a:endParaRPr lang="ru-RU" sz="1200" dirty="0"/>
          </a:p>
          <a:p>
            <a:pPr algn="just"/>
            <a:r>
              <a:rPr lang="ru-RU" sz="1200" dirty="0">
                <a:ea typeface="Calibri" panose="020F0502020204030204" pitchFamily="34" charset="0"/>
              </a:rPr>
              <a:t>23.03.03 – 5 человек;</a:t>
            </a:r>
            <a:endParaRPr lang="ru-RU" sz="1200" dirty="0"/>
          </a:p>
          <a:p>
            <a:pPr algn="just"/>
            <a:r>
              <a:rPr lang="ru-RU" sz="1200" dirty="0">
                <a:ea typeface="Calibri" panose="020F0502020204030204" pitchFamily="34" charset="0"/>
              </a:rPr>
              <a:t>27.03.04 – 4 человека;</a:t>
            </a:r>
            <a:endParaRPr lang="ru-RU" sz="1200" dirty="0"/>
          </a:p>
          <a:p>
            <a:pPr algn="just"/>
            <a:r>
              <a:rPr lang="ru-RU" sz="1200" dirty="0">
                <a:ea typeface="Calibri" panose="020F0502020204030204" pitchFamily="34" charset="0"/>
              </a:rPr>
              <a:t>38.03.01 – 71 человек;</a:t>
            </a:r>
            <a:endParaRPr lang="ru-RU" sz="1200" dirty="0"/>
          </a:p>
          <a:p>
            <a:pPr algn="just"/>
            <a:r>
              <a:rPr lang="ru-RU" sz="1200" dirty="0">
                <a:ea typeface="Calibri" panose="020F0502020204030204" pitchFamily="34" charset="0"/>
              </a:rPr>
              <a:t>38.03.02 – 24 человека;</a:t>
            </a:r>
            <a:endParaRPr lang="ru-RU" sz="1200" dirty="0"/>
          </a:p>
          <a:p>
            <a:pPr algn="just"/>
            <a:r>
              <a:rPr lang="ru-RU" sz="1200" dirty="0">
                <a:ea typeface="Calibri" panose="020F0502020204030204" pitchFamily="34" charset="0"/>
              </a:rPr>
              <a:t>54.03.01 – 16 человек;</a:t>
            </a:r>
            <a:endParaRPr lang="ru-RU" sz="1200" dirty="0"/>
          </a:p>
          <a:p>
            <a:pPr algn="just"/>
            <a:r>
              <a:rPr lang="ru-RU" sz="1200" dirty="0">
                <a:ea typeface="Calibri" panose="020F0502020204030204" pitchFamily="34" charset="0"/>
              </a:rPr>
              <a:t>08.05.01 – 92 человека;</a:t>
            </a:r>
            <a:endParaRPr lang="ru-RU" sz="1200" dirty="0"/>
          </a:p>
          <a:p>
            <a:pPr algn="just"/>
            <a:r>
              <a:rPr lang="ru-RU" sz="1200" dirty="0">
                <a:ea typeface="Calibri" panose="020F0502020204030204" pitchFamily="34" charset="0"/>
              </a:rPr>
              <a:t>23.05.01 – 26 человек;</a:t>
            </a:r>
            <a:endParaRPr lang="ru-RU" sz="1200" dirty="0"/>
          </a:p>
          <a:p>
            <a:pPr algn="just"/>
            <a:r>
              <a:rPr lang="ru-RU" sz="1200" dirty="0">
                <a:ea typeface="Calibri" panose="020F0502020204030204" pitchFamily="34" charset="0"/>
              </a:rPr>
              <a:t>07.04.01 – 5 человек;</a:t>
            </a:r>
            <a:endParaRPr lang="ru-RU" sz="1200" dirty="0"/>
          </a:p>
          <a:p>
            <a:pPr algn="just"/>
            <a:r>
              <a:rPr lang="ru-RU" sz="1200" dirty="0">
                <a:ea typeface="Calibri" panose="020F0502020204030204" pitchFamily="34" charset="0"/>
              </a:rPr>
              <a:t>15.04.05 – 4 человека;</a:t>
            </a:r>
            <a:endParaRPr lang="ru-RU" sz="1200" dirty="0"/>
          </a:p>
          <a:p>
            <a:pPr algn="just"/>
            <a:r>
              <a:rPr lang="ru-RU" sz="1200" dirty="0">
                <a:ea typeface="Calibri" panose="020F0502020204030204" pitchFamily="34" charset="0"/>
              </a:rPr>
              <a:t>23.02.07 – 16 человек.</a:t>
            </a:r>
            <a:endParaRPr lang="ru-RU" sz="1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717951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6DFFEA-44F5-7FD0-383A-25CCA15D3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8168"/>
            <a:ext cx="10515600" cy="1325563"/>
          </a:xfrm>
        </p:spPr>
        <p:txBody>
          <a:bodyPr/>
          <a:lstStyle/>
          <a:p>
            <a:r>
              <a:rPr lang="ru-RU" sz="1800" dirty="0">
                <a:latin typeface="+mn-lt"/>
                <a:ea typeface="+mn-ea"/>
                <a:cs typeface="Calibri"/>
              </a:rPr>
              <a:t>Общие </a:t>
            </a:r>
            <a:r>
              <a:rPr lang="ru-RU" sz="1800" dirty="0" smtClean="0">
                <a:latin typeface="+mn-lt"/>
                <a:ea typeface="+mn-ea"/>
                <a:cs typeface="Calibri"/>
              </a:rPr>
              <a:t>результаты оценок ППС </a:t>
            </a:r>
            <a:r>
              <a:rPr lang="ru-RU" sz="1800" dirty="0">
                <a:latin typeface="+mn-lt"/>
                <a:ea typeface="+mn-ea"/>
                <a:cs typeface="Calibri"/>
              </a:rPr>
              <a:t>по итогам анкетирования студентов РИ(Ф)МПУ в марте 2023 г.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xmlns="" id="{3C911C35-C7B8-1BEC-A943-760068EEC9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709523"/>
              </p:ext>
            </p:extLst>
          </p:nvPr>
        </p:nvGraphicFramePr>
        <p:xfrm>
          <a:off x="1057274" y="1285875"/>
          <a:ext cx="10144125" cy="54120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83790">
                  <a:extLst>
                    <a:ext uri="{9D8B030D-6E8A-4147-A177-3AD203B41FA5}">
                      <a16:colId xmlns:a16="http://schemas.microsoft.com/office/drawing/2014/main" xmlns="" val="60590859"/>
                    </a:ext>
                  </a:extLst>
                </a:gridCol>
                <a:gridCol w="960335">
                  <a:extLst>
                    <a:ext uri="{9D8B030D-6E8A-4147-A177-3AD203B41FA5}">
                      <a16:colId xmlns:a16="http://schemas.microsoft.com/office/drawing/2014/main" xmlns="" val="2759261778"/>
                    </a:ext>
                  </a:extLst>
                </a:gridCol>
              </a:tblGrid>
              <a:tr h="244659">
                <a:tc>
                  <a:txBody>
                    <a:bodyPr/>
                    <a:lstStyle/>
                    <a:p>
                      <a:pPr lvl="0" algn="just" fontAlgn="ctr"/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ru-RU" sz="1600" u="none" strike="noStrike" dirty="0">
                          <a:effectLst/>
                        </a:rPr>
                        <a:t>1. Ясное и доступное изложение материала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62" marR="6362" marT="63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4,5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62" marR="6362" marT="63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65564559"/>
                  </a:ext>
                </a:extLst>
              </a:tr>
              <a:tr h="948348">
                <a:tc>
                  <a:txBody>
                    <a:bodyPr/>
                    <a:lstStyle/>
                    <a:p>
                      <a:pPr lvl="0" algn="just" fontAlgn="ctr"/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ru-RU" sz="1600" u="none" strike="noStrike" dirty="0">
                          <a:effectLst/>
                        </a:rPr>
                        <a:t>2.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ru-RU" sz="1600" u="none" strike="noStrike" dirty="0">
                          <a:effectLst/>
                        </a:rPr>
                        <a:t>Умение вызвать и поддержать интерес к предмету, вести диалог со студенческой 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ru-RU" sz="1600" u="none" strike="noStrike" dirty="0">
                          <a:effectLst/>
                        </a:rPr>
                        <a:t>аудиторией (возможность задавать вопросы, дискутировать), способность профессионально отвечать на вопросы студентов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62" marR="6362" marT="63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4,4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62" marR="6362" marT="63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18587794"/>
                  </a:ext>
                </a:extLst>
              </a:tr>
              <a:tr h="477907">
                <a:tc>
                  <a:txBody>
                    <a:bodyPr/>
                    <a:lstStyle/>
                    <a:p>
                      <a:pPr lvl="0" algn="just" fontAlgn="ctr"/>
                      <a:r>
                        <a:rPr lang="ru-RU" sz="1600" u="none" strike="noStrike" dirty="0">
                          <a:effectLst/>
                        </a:rPr>
                        <a:t>3.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ru-RU" sz="1600" u="none" strike="noStrike" dirty="0">
                          <a:effectLst/>
                        </a:rPr>
                        <a:t>Соразмерность требований на экзаменах и зачетах изученному программному материалу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62" marR="6362" marT="63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4,5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62" marR="6362" marT="63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66424443"/>
                  </a:ext>
                </a:extLst>
              </a:tr>
              <a:tr h="244659">
                <a:tc>
                  <a:txBody>
                    <a:bodyPr/>
                    <a:lstStyle/>
                    <a:p>
                      <a:pPr lvl="0" algn="just" fontAlgn="ctr"/>
                      <a:r>
                        <a:rPr lang="ru-RU" sz="1600" u="none" strike="noStrike" dirty="0">
                          <a:effectLst/>
                        </a:rPr>
                        <a:t>4. Объективность в оценке знаний студентов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62" marR="6362" marT="63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4,5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62" marR="6362" marT="63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87297281"/>
                  </a:ext>
                </a:extLst>
              </a:tr>
              <a:tr h="321094">
                <a:tc>
                  <a:txBody>
                    <a:bodyPr/>
                    <a:lstStyle/>
                    <a:p>
                      <a:pPr lvl="0" algn="just" fontAlgn="ctr"/>
                      <a:r>
                        <a:rPr lang="ru-RU" sz="1600" u="none" strike="noStrike" dirty="0">
                          <a:effectLst/>
                        </a:rPr>
                        <a:t>5. Умение поддержать дисциплину на занятиях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62" marR="6362" marT="63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4,6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62" marR="6362" marT="63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38858071"/>
                  </a:ext>
                </a:extLst>
              </a:tr>
              <a:tr h="791534">
                <a:tc>
                  <a:txBody>
                    <a:bodyPr/>
                    <a:lstStyle/>
                    <a:p>
                      <a:pPr lvl="0" algn="just" fontAlgn="ctr"/>
                      <a:r>
                        <a:rPr lang="ru-RU" sz="1600" u="none" strike="noStrike" dirty="0">
                          <a:effectLst/>
                        </a:rPr>
                        <a:t>6.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ru-RU" sz="1600" u="none" strike="noStrike" dirty="0">
                          <a:effectLst/>
                        </a:rPr>
                        <a:t>Использование современных методов обучения (презентации, деловые игры, работа на интернет-форумах, допустимость использования электронной почты для контроля СРС и т.д.)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62" marR="6362" marT="63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4,3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62" marR="6362" marT="63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09096485"/>
                  </a:ext>
                </a:extLst>
              </a:tr>
              <a:tr h="634721">
                <a:tc>
                  <a:txBody>
                    <a:bodyPr/>
                    <a:lstStyle/>
                    <a:p>
                      <a:pPr lvl="0" algn="just" fontAlgn="ctr"/>
                      <a:r>
                        <a:rPr lang="ru-RU" sz="1600" u="none" strike="noStrike" dirty="0">
                          <a:effectLst/>
                        </a:rPr>
                        <a:t>7. Вовлечение студентов в научную деятельность (к написанию статей, научных работ; к участию в научных конференциях, олимпиадах, грантовых конкурсах)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62" marR="6362" marT="63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62" marR="6362" marT="63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07220430"/>
                  </a:ext>
                </a:extLst>
              </a:tr>
              <a:tr h="321094">
                <a:tc>
                  <a:txBody>
                    <a:bodyPr/>
                    <a:lstStyle/>
                    <a:p>
                      <a:pPr lvl="0" algn="just" fontAlgn="ctr"/>
                      <a:r>
                        <a:rPr lang="ru-RU" sz="1600" u="none" strike="noStrike" dirty="0">
                          <a:effectLst/>
                        </a:rPr>
                        <a:t>8. Культура речи (дикция, громкость голоса, грамотность, выразительность)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62" marR="6362" marT="63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4,5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62" marR="6362" marT="63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89425451"/>
                  </a:ext>
                </a:extLst>
              </a:tr>
              <a:tr h="321094">
                <a:tc>
                  <a:txBody>
                    <a:bodyPr/>
                    <a:lstStyle/>
                    <a:p>
                      <a:pPr lvl="0" algn="just" fontAlgn="ctr"/>
                      <a:r>
                        <a:rPr lang="ru-RU" sz="1600" u="none" strike="noStrike" dirty="0">
                          <a:effectLst/>
                        </a:rPr>
                        <a:t>9. Способствует ли он личностному и профессиональному развитию студента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62" marR="6362" marT="63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4,3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62" marR="6362" marT="63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99097322"/>
                  </a:ext>
                </a:extLst>
              </a:tr>
              <a:tr h="483096">
                <a:tc>
                  <a:txBody>
                    <a:bodyPr/>
                    <a:lstStyle/>
                    <a:p>
                      <a:pPr lvl="0" algn="just" fontAlgn="ctr"/>
                      <a:r>
                        <a:rPr lang="ru-RU" sz="1600" u="none" strike="noStrike" dirty="0">
                          <a:effectLst/>
                        </a:rPr>
                        <a:t>10.  Профессиональные и личностные качества педагога соответствуют вашему представлению о педагоге университета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62" marR="6362" marT="63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4,5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62" marR="6362" marT="63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0075646"/>
                  </a:ext>
                </a:extLst>
              </a:tr>
              <a:tr h="321094">
                <a:tc>
                  <a:txBody>
                    <a:bodyPr/>
                    <a:lstStyle/>
                    <a:p>
                      <a:pPr lvl="0" algn="just" fontAlgn="ctr"/>
                      <a:r>
                        <a:rPr lang="ru-RU" sz="1600" u="none" strike="noStrike" dirty="0">
                          <a:effectLst/>
                        </a:rPr>
                        <a:t>11.  Доброжелательность и тактичность по отношению к студентам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62" marR="6362" marT="63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4,5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62" marR="6362" marT="63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30325246"/>
                  </a:ext>
                </a:extLst>
              </a:tr>
              <a:tr h="244659">
                <a:tc>
                  <a:txBody>
                    <a:bodyPr/>
                    <a:lstStyle/>
                    <a:p>
                      <a:pPr lvl="0" algn="just" fontAlgn="ctr"/>
                      <a:r>
                        <a:rPr lang="ru-RU" sz="1800" b="1" u="none" strike="noStrike" dirty="0" smtClean="0">
                          <a:effectLst/>
                        </a:rPr>
                        <a:t>Суммарная</a:t>
                      </a:r>
                      <a:r>
                        <a:rPr lang="ru-RU" sz="1800" b="1" u="none" strike="noStrike" baseline="0" dirty="0" smtClean="0">
                          <a:effectLst/>
                        </a:rPr>
                        <a:t> с</a:t>
                      </a:r>
                      <a:r>
                        <a:rPr lang="ru-RU" sz="1800" b="1" u="none" strike="noStrike" dirty="0" smtClean="0">
                          <a:effectLst/>
                        </a:rPr>
                        <a:t>редняя </a:t>
                      </a:r>
                      <a:r>
                        <a:rPr lang="ru-RU" sz="1800" b="1" u="none" strike="noStrike" dirty="0">
                          <a:effectLst/>
                        </a:rPr>
                        <a:t>оценка преподавателей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62" marR="6362" marT="63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effectLst/>
                        </a:rPr>
                        <a:t>4,4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62" marR="6362" marT="636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20630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77995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3DF174E0-0416-6C78-ACFE-59B7C4F7A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409576"/>
            <a:ext cx="10223373" cy="696006"/>
          </a:xfrm>
        </p:spPr>
        <p:txBody>
          <a:bodyPr/>
          <a:lstStyle/>
          <a:p>
            <a:r>
              <a:rPr lang="ru-RU" sz="1800" dirty="0">
                <a:latin typeface="+mn-lt"/>
                <a:ea typeface="+mn-ea"/>
                <a:cs typeface="Calibri"/>
              </a:rPr>
              <a:t>Результаты анкетирования обучающихся по направлениям подготовки и специальностям РИ(Ф)МПУ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B6110B77-7B1B-C41F-22E6-AD15BD7016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370864"/>
              </p:ext>
            </p:extLst>
          </p:nvPr>
        </p:nvGraphicFramePr>
        <p:xfrm>
          <a:off x="1536700" y="1312333"/>
          <a:ext cx="9118600" cy="5006582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915086">
                  <a:extLst>
                    <a:ext uri="{9D8B030D-6E8A-4147-A177-3AD203B41FA5}">
                      <a16:colId xmlns:a16="http://schemas.microsoft.com/office/drawing/2014/main" xmlns="" val="2825815282"/>
                    </a:ext>
                  </a:extLst>
                </a:gridCol>
                <a:gridCol w="6749938">
                  <a:extLst>
                    <a:ext uri="{9D8B030D-6E8A-4147-A177-3AD203B41FA5}">
                      <a16:colId xmlns:a16="http://schemas.microsoft.com/office/drawing/2014/main" xmlns="" val="2070704831"/>
                    </a:ext>
                  </a:extLst>
                </a:gridCol>
                <a:gridCol w="1453576">
                  <a:extLst>
                    <a:ext uri="{9D8B030D-6E8A-4147-A177-3AD203B41FA5}">
                      <a16:colId xmlns:a16="http://schemas.microsoft.com/office/drawing/2014/main" xmlns="" val="986108623"/>
                    </a:ext>
                  </a:extLst>
                </a:gridCol>
              </a:tblGrid>
              <a:tr h="562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Место в рейтинге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Направление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Средний балл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6299591"/>
                  </a:ext>
                </a:extLst>
              </a:tr>
              <a:tr h="308124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15.04.05 (4 человека)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4,9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4604264"/>
                  </a:ext>
                </a:extLst>
              </a:tr>
              <a:tr h="2750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23.03.03 (5 человек)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4,9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64822450"/>
                  </a:ext>
                </a:extLst>
              </a:tr>
              <a:tr h="2750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07.04.01 (5 человек)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4,9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36159817"/>
                  </a:ext>
                </a:extLst>
              </a:tr>
              <a:tr h="2750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23.02.07 (16 человек)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4,7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0816470"/>
                  </a:ext>
                </a:extLst>
              </a:tr>
              <a:tr h="275070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38.03.01 (71 человек)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4,6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98750876"/>
                  </a:ext>
                </a:extLst>
              </a:tr>
              <a:tr h="2750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09.03.01 (26 человек)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4,6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69228958"/>
                  </a:ext>
                </a:extLst>
              </a:tr>
              <a:tr h="2750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23.05.01 (26 человек)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4,6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48881554"/>
                  </a:ext>
                </a:extLst>
              </a:tr>
              <a:tr h="2750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13.03.02 (26 человек)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4,6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45896541"/>
                  </a:ext>
                </a:extLst>
              </a:tr>
              <a:tr h="2987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38.03.02 (24 человека)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4,5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90657936"/>
                  </a:ext>
                </a:extLst>
              </a:tr>
              <a:tr h="27507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5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08.05.01 (92 человека)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4,4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50138219"/>
                  </a:ext>
                </a:extLst>
              </a:tr>
              <a:tr h="2750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08.03.01 </a:t>
                      </a:r>
                      <a:r>
                        <a:rPr lang="ru-RU" sz="1600" dirty="0" smtClean="0">
                          <a:effectLst/>
                        </a:rPr>
                        <a:t>САД (11 человек)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4,4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72761893"/>
                  </a:ext>
                </a:extLst>
              </a:tr>
              <a:tr h="275070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6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15.03.05 (35 человек)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4,3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09311577"/>
                  </a:ext>
                </a:extLst>
              </a:tr>
              <a:tr h="2750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07.03.01 (52 человека)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4,3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44561095"/>
                  </a:ext>
                </a:extLst>
              </a:tr>
              <a:tr h="2750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27.03.04 (4 человека)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4,3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45752885"/>
                  </a:ext>
                </a:extLst>
              </a:tr>
              <a:tr h="2750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54.03.01 (16 человек)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4,2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08589016"/>
                  </a:ext>
                </a:extLst>
              </a:tr>
              <a:tr h="1819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08.03.01 </a:t>
                      </a:r>
                      <a:r>
                        <a:rPr lang="ru-RU" sz="1600" dirty="0" smtClean="0">
                          <a:effectLst/>
                        </a:rPr>
                        <a:t>ПГС (42</a:t>
                      </a:r>
                      <a:r>
                        <a:rPr lang="ru-RU" sz="1600" baseline="0" dirty="0" smtClean="0">
                          <a:effectLst/>
                        </a:rPr>
                        <a:t> человека)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4,1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966811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21999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xmlns="" id="{4B71DBD4-41B4-352B-6906-2AD1B54E00E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04887" y="1181100"/>
          <a:ext cx="10053640" cy="5210337"/>
        </p:xfrm>
        <a:graphic>
          <a:graphicData uri="http://schemas.openxmlformats.org/drawingml/2006/table">
            <a:tbl>
              <a:tblPr/>
              <a:tblGrid>
                <a:gridCol w="343460">
                  <a:extLst>
                    <a:ext uri="{9D8B030D-6E8A-4147-A177-3AD203B41FA5}">
                      <a16:colId xmlns:a16="http://schemas.microsoft.com/office/drawing/2014/main" xmlns="" val="234198129"/>
                    </a:ext>
                  </a:extLst>
                </a:gridCol>
                <a:gridCol w="4500003">
                  <a:extLst>
                    <a:ext uri="{9D8B030D-6E8A-4147-A177-3AD203B41FA5}">
                      <a16:colId xmlns:a16="http://schemas.microsoft.com/office/drawing/2014/main" xmlns="" val="3492559176"/>
                    </a:ext>
                  </a:extLst>
                </a:gridCol>
                <a:gridCol w="909473">
                  <a:extLst>
                    <a:ext uri="{9D8B030D-6E8A-4147-A177-3AD203B41FA5}">
                      <a16:colId xmlns:a16="http://schemas.microsoft.com/office/drawing/2014/main" xmlns="" val="2153360131"/>
                    </a:ext>
                  </a:extLst>
                </a:gridCol>
                <a:gridCol w="716784">
                  <a:extLst>
                    <a:ext uri="{9D8B030D-6E8A-4147-A177-3AD203B41FA5}">
                      <a16:colId xmlns:a16="http://schemas.microsoft.com/office/drawing/2014/main" xmlns="" val="1118239188"/>
                    </a:ext>
                  </a:extLst>
                </a:gridCol>
                <a:gridCol w="716784">
                  <a:extLst>
                    <a:ext uri="{9D8B030D-6E8A-4147-A177-3AD203B41FA5}">
                      <a16:colId xmlns:a16="http://schemas.microsoft.com/office/drawing/2014/main" xmlns="" val="938173455"/>
                    </a:ext>
                  </a:extLst>
                </a:gridCol>
                <a:gridCol w="716784">
                  <a:extLst>
                    <a:ext uri="{9D8B030D-6E8A-4147-A177-3AD203B41FA5}">
                      <a16:colId xmlns:a16="http://schemas.microsoft.com/office/drawing/2014/main" xmlns="" val="2276285207"/>
                    </a:ext>
                  </a:extLst>
                </a:gridCol>
                <a:gridCol w="716784">
                  <a:extLst>
                    <a:ext uri="{9D8B030D-6E8A-4147-A177-3AD203B41FA5}">
                      <a16:colId xmlns:a16="http://schemas.microsoft.com/office/drawing/2014/main" xmlns="" val="4179040880"/>
                    </a:ext>
                  </a:extLst>
                </a:gridCol>
                <a:gridCol w="716784">
                  <a:extLst>
                    <a:ext uri="{9D8B030D-6E8A-4147-A177-3AD203B41FA5}">
                      <a16:colId xmlns:a16="http://schemas.microsoft.com/office/drawing/2014/main" xmlns="" val="3948540091"/>
                    </a:ext>
                  </a:extLst>
                </a:gridCol>
                <a:gridCol w="716784">
                  <a:extLst>
                    <a:ext uri="{9D8B030D-6E8A-4147-A177-3AD203B41FA5}">
                      <a16:colId xmlns:a16="http://schemas.microsoft.com/office/drawing/2014/main" xmlns="" val="3722363622"/>
                    </a:ext>
                  </a:extLst>
                </a:gridCol>
              </a:tblGrid>
              <a:tr h="33565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Критерий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Общий по вузу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АиТТС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АГиД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ИБиМ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ИиИТ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ПГС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ЭСиТМ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17577553"/>
                  </a:ext>
                </a:extLst>
              </a:tr>
              <a:tr h="1639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Ясное и доступное изложение материала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4,5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4,6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4,2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4,6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4,8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4,3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4,4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73897276"/>
                  </a:ext>
                </a:extLst>
              </a:tr>
              <a:tr h="7883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Умение вызвать и поддержать интерес к предмету, вести диалог со студенческой аудиторией (возможность задавать вопросы, дискутировать), способность профессионально отвечать на вопросы студентов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4,4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4,6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4,1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4,5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4,7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4,2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4,2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65241583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Соразмерность требований на экзаменах и зачетах изученному программному материалу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4,5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4,6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4,4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4,7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4,8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4,3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4,1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14332203"/>
                  </a:ext>
                </a:extLst>
              </a:tr>
              <a:tr h="1639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Объективность в оценке знаний студентов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4,5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4,7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4,3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4,7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4,7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4,3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4,2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58269762"/>
                  </a:ext>
                </a:extLst>
              </a:tr>
              <a:tr h="1639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Умение поддержать дисциплину на занятиях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4,6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4,8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4,4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4,7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4,8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4,4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4,6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29552076"/>
                  </a:ext>
                </a:extLst>
              </a:tr>
              <a:tr h="6322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Использование современных методов обучения (презентации, деловые игры, работа на интернет-форумах, допустимость использования электронной почты для контроля СРС и т.д.)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4,3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4,6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4,1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4,3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4,6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4,2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4,3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50051475"/>
                  </a:ext>
                </a:extLst>
              </a:tr>
              <a:tr h="6322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Вовлечение студентов в научную деятельность (к написанию статей, научных работ; к участию в научных конференциях, олимпиадах, грантовых конкурсах)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4,1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4,3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3,7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4,1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4,2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4,1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3,9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92651584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Культура речи (дикция, громкость голоса, грамотность, выразительность)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4,5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4,7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4,3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4,6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4,9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4,3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4,5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7202895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Способствует ли он личностному и профессиональному развитию студента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4,3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4,6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4,1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4,4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4,6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4,2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76498918"/>
                  </a:ext>
                </a:extLst>
              </a:tr>
              <a:tr h="4761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Профессиональные и личностные качества педагога соответствуют вашему представлению о педагоге университета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4,4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4,7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4,2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4,6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4,8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4,1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4,2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88608467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Доброжелательность и тактичность по отношению к студентам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4,5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4,8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4,2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4,7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4,8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4,2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4,3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68705191"/>
                  </a:ext>
                </a:extLst>
              </a:tr>
              <a:tr h="1639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Общий средний балл по всем критериям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4,4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4,6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4,2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4,5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4,7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4,2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4,2</a:t>
                      </a:r>
                    </a:p>
                  </a:txBody>
                  <a:tcPr marL="7075" marR="7075" marT="70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1764593"/>
                  </a:ext>
                </a:extLst>
              </a:tr>
            </a:tbl>
          </a:graphicData>
        </a:graphic>
      </p:graphicFrame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DCC4137F-3B0E-1F1A-69DB-5B78C647A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409576"/>
            <a:ext cx="8334375" cy="696006"/>
          </a:xfrm>
        </p:spPr>
        <p:txBody>
          <a:bodyPr/>
          <a:lstStyle/>
          <a:p>
            <a:r>
              <a:rPr lang="ru-RU" sz="1800" dirty="0">
                <a:latin typeface="+mn-lt"/>
                <a:ea typeface="+mn-ea"/>
                <a:cs typeface="Calibri"/>
              </a:rPr>
              <a:t>Средние студенческие оценки преподавателей (СОП) по критериям и кафедрам</a:t>
            </a:r>
          </a:p>
        </p:txBody>
      </p:sp>
    </p:spTree>
    <p:extLst>
      <p:ext uri="{BB962C8B-B14F-4D97-AF65-F5344CB8AC3E}">
        <p14:creationId xmlns:p14="http://schemas.microsoft.com/office/powerpoint/2010/main" val="20911092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553" y="4064005"/>
            <a:ext cx="3170548" cy="2112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459" y="4654410"/>
            <a:ext cx="3177113" cy="2117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829" y="256970"/>
            <a:ext cx="2192082" cy="29227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85" y="125585"/>
            <a:ext cx="2674432" cy="20058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948" y="2659881"/>
            <a:ext cx="3044498" cy="17125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010" y="287279"/>
            <a:ext cx="3029058" cy="17038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201" y="3368425"/>
            <a:ext cx="3030252" cy="13636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317" y="1586453"/>
            <a:ext cx="3377195" cy="15197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946" y="3165402"/>
            <a:ext cx="2125472" cy="141642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731" y="3033369"/>
            <a:ext cx="2125472" cy="141642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611" y="3873952"/>
            <a:ext cx="2125472" cy="1416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201" y="4681889"/>
            <a:ext cx="2982655" cy="22369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2" t="32631" r="532"/>
          <a:stretch/>
        </p:blipFill>
        <p:spPr>
          <a:xfrm>
            <a:off x="7538035" y="225720"/>
            <a:ext cx="4190765" cy="21174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393" y="2285041"/>
            <a:ext cx="3224259" cy="1415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0" t="31370" r="10237" b="22236"/>
          <a:stretch/>
        </p:blipFill>
        <p:spPr>
          <a:xfrm>
            <a:off x="134796" y="4310121"/>
            <a:ext cx="4909869" cy="20684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906" y="1315646"/>
            <a:ext cx="1932247" cy="14491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2" name="Прямоугольник 21"/>
          <p:cNvSpPr/>
          <p:nvPr/>
        </p:nvSpPr>
        <p:spPr>
          <a:xfrm>
            <a:off x="2110699" y="5815273"/>
            <a:ext cx="68966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Политех</a:t>
            </a:r>
            <a:r>
              <a:rPr lang="ru-RU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– лучше всех!</a:t>
            </a:r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432" y="2020328"/>
            <a:ext cx="2467259" cy="138783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" y="2193478"/>
            <a:ext cx="2703141" cy="20273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8264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46253"/>
            <a:ext cx="10515600" cy="594995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С мая 2023 года – участвуем в программах ФЭПО и ФЭПО-</a:t>
            </a:r>
            <a:r>
              <a:rPr lang="en-US" sz="2800" b="1" dirty="0" smtClean="0"/>
              <a:t>pro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1275" b="8456"/>
          <a:stretch/>
        </p:blipFill>
        <p:spPr>
          <a:xfrm>
            <a:off x="1057655" y="1481328"/>
            <a:ext cx="9724099" cy="484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250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65125"/>
            <a:ext cx="10439400" cy="68643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СЕРТИФИКАТ КАЧЕСТВА по результатам ФЭПО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6326" y="1363776"/>
            <a:ext cx="3680549" cy="52505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2984" y="1335123"/>
            <a:ext cx="3653652" cy="5279237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764" y="1346452"/>
            <a:ext cx="3754806" cy="535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626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0496" y="274320"/>
            <a:ext cx="11122152" cy="1051243"/>
          </a:xfrm>
        </p:spPr>
        <p:txBody>
          <a:bodyPr>
            <a:normAutofit fontScale="90000"/>
          </a:bodyPr>
          <a:lstStyle/>
          <a:p>
            <a:r>
              <a:rPr lang="ru-RU" dirty="0"/>
              <a:t>СЕРТИФИКАТ КАЧЕСТВА по результатам </a:t>
            </a:r>
            <a:r>
              <a:rPr lang="ru-RU" dirty="0" smtClean="0"/>
              <a:t>ФЭПО-</a:t>
            </a:r>
            <a:r>
              <a:rPr lang="en-US" dirty="0" smtClean="0"/>
              <a:t>pro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995" y="1325563"/>
            <a:ext cx="3620217" cy="52398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281" y="1326820"/>
            <a:ext cx="3630663" cy="52385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3588" y="1418474"/>
            <a:ext cx="3614972" cy="517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911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7049" y="4855464"/>
            <a:ext cx="12111359" cy="603504"/>
          </a:xfrm>
        </p:spPr>
        <p:txBody>
          <a:bodyPr>
            <a:noAutofit/>
          </a:bodyPr>
          <a:lstStyle/>
          <a:p>
            <a:pPr algn="l"/>
            <a:r>
              <a:rPr lang="ru-RU" sz="3600" dirty="0" smtClean="0">
                <a:solidFill>
                  <a:schemeClr val="bg1"/>
                </a:solidFill>
                <a:latin typeface="Numans"/>
                <a:cs typeface="Calibri Light"/>
              </a:rPr>
              <a:t>1. Оценка качества ООП ВО и СПО:</a:t>
            </a:r>
            <a:br>
              <a:rPr lang="ru-RU" sz="3600" dirty="0" smtClean="0">
                <a:solidFill>
                  <a:schemeClr val="bg1"/>
                </a:solidFill>
                <a:latin typeface="Numans"/>
                <a:cs typeface="Calibri Light"/>
              </a:rPr>
            </a:br>
            <a:r>
              <a:rPr lang="ru-RU" sz="3600" dirty="0" smtClean="0">
                <a:solidFill>
                  <a:schemeClr val="bg1"/>
                </a:solidFill>
                <a:latin typeface="Numans"/>
                <a:cs typeface="Calibri Light"/>
              </a:rPr>
              <a:t/>
            </a:r>
            <a:br>
              <a:rPr lang="ru-RU" sz="3600" dirty="0" smtClean="0">
                <a:solidFill>
                  <a:schemeClr val="bg1"/>
                </a:solidFill>
                <a:latin typeface="Numans"/>
                <a:cs typeface="Calibri Light"/>
              </a:rPr>
            </a:br>
            <a:r>
              <a:rPr lang="ru-RU" sz="2000" dirty="0" smtClean="0">
                <a:solidFill>
                  <a:schemeClr val="bg1"/>
                </a:solidFill>
                <a:latin typeface="Numans"/>
                <a:cs typeface="Calibri Light"/>
              </a:rPr>
              <a:t>– </a:t>
            </a:r>
            <a:r>
              <a:rPr lang="ru-RU" sz="2000" dirty="0">
                <a:solidFill>
                  <a:schemeClr val="bg1"/>
                </a:solidFill>
                <a:latin typeface="Numans"/>
                <a:cs typeface="Calibri Light"/>
              </a:rPr>
              <a:t>соответствие ООП требованиям соответствующего ФГОС; </a:t>
            </a:r>
            <a:br>
              <a:rPr lang="ru-RU" sz="2000" dirty="0">
                <a:solidFill>
                  <a:schemeClr val="bg1"/>
                </a:solidFill>
                <a:latin typeface="Numans"/>
                <a:cs typeface="Calibri Light"/>
              </a:rPr>
            </a:br>
            <a:r>
              <a:rPr lang="ru-RU" sz="2000" dirty="0">
                <a:solidFill>
                  <a:schemeClr val="bg1"/>
                </a:solidFill>
                <a:latin typeface="Numans"/>
                <a:cs typeface="Calibri Light"/>
              </a:rPr>
              <a:t>– наличие и качество разработки основных составляющих ООП (общей характеристики образовательной программы; учебного плана; календарного учебного графика; рабочих программ дисциплин (модулей), практик; оценочных материалов; методических материалов; программы ГИА; рабочей программы воспитания и календарного плана воспитательной работы; </a:t>
            </a:r>
            <a:br>
              <a:rPr lang="ru-RU" sz="2000" dirty="0">
                <a:solidFill>
                  <a:schemeClr val="bg1"/>
                </a:solidFill>
                <a:latin typeface="Numans"/>
                <a:cs typeface="Calibri Light"/>
              </a:rPr>
            </a:br>
            <a:r>
              <a:rPr lang="ru-RU" sz="2000" dirty="0">
                <a:solidFill>
                  <a:schemeClr val="bg1"/>
                </a:solidFill>
                <a:latin typeface="Numans"/>
                <a:cs typeface="Calibri Light"/>
              </a:rPr>
              <a:t>– наличие внешней(-их) рецензии(й), подготовленной(-ых) работодателями и/или их объединениями, представителями отраслевой науки; </a:t>
            </a:r>
            <a:br>
              <a:rPr lang="ru-RU" sz="2000" dirty="0">
                <a:solidFill>
                  <a:schemeClr val="bg1"/>
                </a:solidFill>
                <a:latin typeface="Numans"/>
                <a:cs typeface="Calibri Light"/>
              </a:rPr>
            </a:br>
            <a:r>
              <a:rPr lang="ru-RU" sz="2000" dirty="0">
                <a:solidFill>
                  <a:schemeClr val="bg1"/>
                </a:solidFill>
                <a:latin typeface="Numans"/>
                <a:cs typeface="Calibri Light"/>
              </a:rPr>
              <a:t>– востребованность ООП по результатам приемной кампании (количество поданных заявлений, средний балл единого государственного экзамена (далее — ЕГЭ) абитуриентов, количество зачисленных на 1 курс); </a:t>
            </a:r>
            <a:br>
              <a:rPr lang="ru-RU" sz="2000" dirty="0">
                <a:solidFill>
                  <a:schemeClr val="bg1"/>
                </a:solidFill>
                <a:latin typeface="Numans"/>
                <a:cs typeface="Calibri Light"/>
              </a:rPr>
            </a:br>
            <a:r>
              <a:rPr lang="ru-RU" sz="2000" dirty="0">
                <a:solidFill>
                  <a:schemeClr val="bg1"/>
                </a:solidFill>
                <a:latin typeface="Numans"/>
                <a:cs typeface="Calibri Light"/>
              </a:rPr>
              <a:t>– отзывы работодателей о качестве подготовки выпускников по ООП (в Анкете «Удовлетворенность работодателями»).</a:t>
            </a:r>
            <a:br>
              <a:rPr lang="ru-RU" sz="2000" dirty="0">
                <a:solidFill>
                  <a:schemeClr val="bg1"/>
                </a:solidFill>
                <a:latin typeface="Numans"/>
                <a:cs typeface="Calibri Light"/>
              </a:rPr>
            </a:br>
            <a:r>
              <a:rPr lang="ru-RU" sz="2000" dirty="0" smtClean="0">
                <a:solidFill>
                  <a:schemeClr val="bg1"/>
                </a:solidFill>
                <a:latin typeface="Numans"/>
                <a:cs typeface="Calibri Light"/>
              </a:rPr>
              <a:t/>
            </a:r>
            <a:br>
              <a:rPr lang="ru-RU" sz="2000" dirty="0" smtClean="0">
                <a:solidFill>
                  <a:schemeClr val="bg1"/>
                </a:solidFill>
                <a:latin typeface="Numans"/>
                <a:cs typeface="Calibri Light"/>
              </a:rPr>
            </a:br>
            <a:endParaRPr lang="ru-RU" sz="2000" dirty="0">
              <a:solidFill>
                <a:schemeClr val="bg1"/>
              </a:solidFill>
              <a:latin typeface="Numans"/>
              <a:cs typeface="Calibri Ligh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9202" y="5870164"/>
            <a:ext cx="5334000" cy="987836"/>
          </a:xfrm>
          <a:noFill/>
          <a:ln>
            <a:noFill/>
          </a:ln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spcBef>
                <a:spcPct val="0"/>
              </a:spcBef>
            </a:pPr>
            <a:r>
              <a:rPr lang="ru-RU" sz="1800" dirty="0" smtClean="0">
                <a:solidFill>
                  <a:schemeClr val="bg1"/>
                </a:solidFill>
                <a:latin typeface="Numans"/>
                <a:ea typeface="+mj-ea"/>
                <a:cs typeface="Calibri Light"/>
              </a:rPr>
              <a:t>РИ(Ф) МПУ</a:t>
            </a:r>
            <a:endParaRPr lang="ru-RU" sz="1800" dirty="0">
              <a:solidFill>
                <a:schemeClr val="bg1"/>
              </a:solidFill>
              <a:latin typeface="Numans"/>
              <a:ea typeface="+mj-ea"/>
              <a:cs typeface="Calibri Light"/>
            </a:endParaRPr>
          </a:p>
          <a:p>
            <a:pPr algn="l">
              <a:spcBef>
                <a:spcPct val="0"/>
              </a:spcBef>
            </a:pPr>
            <a:endParaRPr lang="ru-RU" sz="1800" dirty="0">
              <a:solidFill>
                <a:schemeClr val="bg1"/>
              </a:solidFill>
              <a:latin typeface="Numans"/>
              <a:ea typeface="+mj-ea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214795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xmlns="" id="{E35ECDB6-1DFF-87B9-1BB4-1CC5C20D0B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3066013"/>
              </p:ext>
            </p:extLst>
          </p:nvPr>
        </p:nvGraphicFramePr>
        <p:xfrm>
          <a:off x="629174" y="1635852"/>
          <a:ext cx="5662569" cy="4521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xmlns="" id="{505514A0-ADCC-6447-6C9A-69912BEE84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760263"/>
              </p:ext>
            </p:extLst>
          </p:nvPr>
        </p:nvGraphicFramePr>
        <p:xfrm>
          <a:off x="6548284" y="1635852"/>
          <a:ext cx="5368413" cy="4521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040599" y="546854"/>
            <a:ext cx="6979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Востребованность ООП ВО </a:t>
            </a:r>
            <a:r>
              <a:rPr lang="ru-RU" dirty="0"/>
              <a:t>по результатам приемной </a:t>
            </a:r>
            <a:r>
              <a:rPr lang="ru-RU" dirty="0" smtClean="0"/>
              <a:t>кампании 2022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5270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0241" y="2103120"/>
            <a:ext cx="8334963" cy="603504"/>
          </a:xfrm>
        </p:spPr>
        <p:txBody>
          <a:bodyPr>
            <a:noAutofit/>
          </a:bodyPr>
          <a:lstStyle/>
          <a:p>
            <a:pPr algn="l"/>
            <a:r>
              <a:rPr lang="ru-RU" sz="3600" dirty="0" smtClean="0">
                <a:solidFill>
                  <a:schemeClr val="bg1"/>
                </a:solidFill>
                <a:latin typeface="Numans"/>
                <a:cs typeface="Calibri Light"/>
              </a:rPr>
              <a:t>2.1 Оценка </a:t>
            </a:r>
            <a:r>
              <a:rPr lang="ru-RU" sz="3600" dirty="0">
                <a:solidFill>
                  <a:schemeClr val="bg1"/>
                </a:solidFill>
                <a:latin typeface="Numans"/>
                <a:cs typeface="Calibri Light"/>
              </a:rPr>
              <a:t>удовлетворенности качеством образовательной деятельности </a:t>
            </a:r>
            <a:r>
              <a:rPr lang="ru-RU" sz="3600" b="1" dirty="0">
                <a:solidFill>
                  <a:schemeClr val="bg1"/>
                </a:solidFill>
                <a:latin typeface="Numans"/>
                <a:cs typeface="Calibri Light"/>
              </a:rPr>
              <a:t>ППС </a:t>
            </a:r>
            <a:r>
              <a:rPr lang="ru-RU" sz="3600" dirty="0">
                <a:solidFill>
                  <a:schemeClr val="bg1"/>
                </a:solidFill>
                <a:latin typeface="Numans"/>
                <a:cs typeface="Calibri Light"/>
              </a:rPr>
              <a:t/>
            </a:r>
            <a:br>
              <a:rPr lang="ru-RU" sz="3600" dirty="0">
                <a:solidFill>
                  <a:schemeClr val="bg1"/>
                </a:solidFill>
                <a:latin typeface="Numans"/>
                <a:cs typeface="Calibri Light"/>
              </a:rPr>
            </a:br>
            <a:r>
              <a:rPr lang="ru-RU" sz="3600" dirty="0">
                <a:solidFill>
                  <a:schemeClr val="bg1"/>
                </a:solidFill>
                <a:latin typeface="Numans"/>
                <a:cs typeface="Calibri Light"/>
              </a:rPr>
              <a:t>за 2022 год</a:t>
            </a:r>
            <a:br>
              <a:rPr lang="ru-RU" sz="3600" dirty="0">
                <a:solidFill>
                  <a:schemeClr val="bg1"/>
                </a:solidFill>
                <a:latin typeface="Numans"/>
                <a:cs typeface="Calibri Light"/>
              </a:rPr>
            </a:br>
            <a:endParaRPr lang="ru-RU" sz="2400" dirty="0">
              <a:solidFill>
                <a:schemeClr val="bg1"/>
              </a:solidFill>
              <a:latin typeface="Numans"/>
              <a:cs typeface="Calibri Ligh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0178" y="5269029"/>
            <a:ext cx="5334000" cy="987836"/>
          </a:xfrm>
          <a:noFill/>
          <a:ln>
            <a:noFill/>
          </a:ln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spcBef>
                <a:spcPct val="0"/>
              </a:spcBef>
            </a:pPr>
            <a:r>
              <a:rPr lang="ru-RU" sz="1800" dirty="0" smtClean="0">
                <a:solidFill>
                  <a:schemeClr val="bg1"/>
                </a:solidFill>
                <a:latin typeface="Numans"/>
                <a:ea typeface="+mj-ea"/>
                <a:cs typeface="Calibri Light"/>
              </a:rPr>
              <a:t>РИ(Ф) МПУ</a:t>
            </a:r>
            <a:endParaRPr lang="ru-RU" sz="1800" dirty="0">
              <a:solidFill>
                <a:schemeClr val="bg1"/>
              </a:solidFill>
              <a:latin typeface="Numans"/>
              <a:ea typeface="+mj-ea"/>
              <a:cs typeface="Calibri Light"/>
            </a:endParaRPr>
          </a:p>
          <a:p>
            <a:pPr algn="l">
              <a:spcBef>
                <a:spcPct val="0"/>
              </a:spcBef>
            </a:pPr>
            <a:endParaRPr lang="ru-RU" sz="1800" dirty="0">
              <a:solidFill>
                <a:schemeClr val="bg1"/>
              </a:solidFill>
              <a:latin typeface="Numans"/>
              <a:ea typeface="+mj-ea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8520254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Sheets">
    <a:dk1>
      <a:srgbClr val="000000"/>
    </a:dk1>
    <a:lt1>
      <a:srgbClr val="FFFFFF"/>
    </a:lt1>
    <a:dk2>
      <a:srgbClr val="000000"/>
    </a:dk2>
    <a:lt2>
      <a:srgbClr val="FFFFFF"/>
    </a:lt2>
    <a:accent1>
      <a:srgbClr val="4285F4"/>
    </a:accent1>
    <a:accent2>
      <a:srgbClr val="EA4335"/>
    </a:accent2>
    <a:accent3>
      <a:srgbClr val="FBBC04"/>
    </a:accent3>
    <a:accent4>
      <a:srgbClr val="34A853"/>
    </a:accent4>
    <a:accent5>
      <a:srgbClr val="FF6D01"/>
    </a:accent5>
    <a:accent6>
      <a:srgbClr val="46BDC6"/>
    </a:accent6>
    <a:hlink>
      <a:srgbClr val="1155CC"/>
    </a:hlink>
    <a:folHlink>
      <a:srgbClr val="1155CC"/>
    </a:folHlink>
  </a:clrScheme>
  <a:fontScheme name="Sheets">
    <a:majorFont>
      <a:latin typeface="Arial"/>
      <a:ea typeface="Arial"/>
      <a:cs typeface="Arial"/>
    </a:majorFont>
    <a:minorFont>
      <a:latin typeface="Arial"/>
      <a:ea typeface="Arial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923</TotalTime>
  <Words>2766</Words>
  <Application>Microsoft Office PowerPoint</Application>
  <PresentationFormat>Широкоэкранный</PresentationFormat>
  <Paragraphs>803</Paragraphs>
  <Slides>34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34</vt:i4>
      </vt:variant>
    </vt:vector>
  </HeadingPairs>
  <TitlesOfParts>
    <vt:vector size="43" baseType="lpstr">
      <vt:lpstr>"Times New Roman"</vt:lpstr>
      <vt:lpstr>Arial</vt:lpstr>
      <vt:lpstr>Calibri</vt:lpstr>
      <vt:lpstr>Calibri Light</vt:lpstr>
      <vt:lpstr>Numans</vt:lpstr>
      <vt:lpstr>Roboto</vt:lpstr>
      <vt:lpstr>Times New Roman</vt:lpstr>
      <vt:lpstr>Тема Office</vt:lpstr>
      <vt:lpstr>1_Тема Office</vt:lpstr>
      <vt:lpstr>РЕЗУЛЬТАТЫ  ВНУТРЕННЕЙ ОЦЕНКИ КАЧЕСТВА ОБРАЗОВАТЕЛЬНОЙ ДЕЯТЕЛЬНОСТИ РИ(Ф) МПУ</vt:lpstr>
      <vt:lpstr>ВСОК – внутренняя система оценки качества образовательной деятельности и подготовки обучающихся</vt:lpstr>
      <vt:lpstr>1. Оценка качества подготовки обучающихся  по ООП ВО и СПО:  - текущий контроль, - промежуточная аттестация, - электронные портфолио, - контроль остаточных знаний (ФЭПО – с мая 2023 г.), - олимпиады, - ГИА и др. </vt:lpstr>
      <vt:lpstr>С мая 2023 года – участвуем в программах ФЭПО и ФЭПО-pro</vt:lpstr>
      <vt:lpstr>СЕРТИФИКАТ КАЧЕСТВА по результатам ФЭПО</vt:lpstr>
      <vt:lpstr>СЕРТИФИКАТ КАЧЕСТВА по результатам ФЭПО-pro</vt:lpstr>
      <vt:lpstr>1. Оценка качества ООП ВО и СПО:  – соответствие ООП требованиям соответствующего ФГОС;  – наличие и качество разработки основных составляющих ООП (общей характеристики образовательной программы; учебного плана; календарного учебного графика; рабочих программ дисциплин (модулей), практик; оценочных материалов; методических материалов; программы ГИА; рабочей программы воспитания и календарного плана воспитательной работы;  – наличие внешней(-их) рецензии(й), подготовленной(-ых) работодателями и/или их объединениями, представителями отраслевой науки;  – востребованность ООП по результатам приемной кампании (количество поданных заявлений, средний балл единого государственного экзамена (далее — ЕГЭ) абитуриентов, количество зачисленных на 1 курс);  – отзывы работодателей о качестве подготовки выпускников по ООП (в Анкете «Удовлетворенность работодателями»).  </vt:lpstr>
      <vt:lpstr>Презентация PowerPoint</vt:lpstr>
      <vt:lpstr>2.1 Оценка удовлетворенности качеством образовательной деятельности ППС  за 2022 год </vt:lpstr>
      <vt:lpstr>Презентация PowerPoint</vt:lpstr>
      <vt:lpstr>Презентация PowerPoint</vt:lpstr>
      <vt:lpstr>Презентация PowerPoint</vt:lpstr>
      <vt:lpstr>Презентация PowerPoint</vt:lpstr>
      <vt:lpstr>2.2 Оценка удовлетворенности качеством образовательной деятельности работодателями  за 2022 год</vt:lpstr>
      <vt:lpstr>Презентация PowerPoint</vt:lpstr>
      <vt:lpstr>Презентация PowerPoint</vt:lpstr>
      <vt:lpstr>Презентация PowerPoint</vt:lpstr>
      <vt:lpstr>2.3 Оценка удовлетворенности качеством образовательной деятельности студентами за 2022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3. Результаты анкетирования «Преподаватель глазами студента» (15.04.2023)</vt:lpstr>
      <vt:lpstr>Презентация PowerPoint</vt:lpstr>
      <vt:lpstr>Общие результаты по итогам анкетирования студентов РИ(Ф)МПУ в марте 2023 г.</vt:lpstr>
      <vt:lpstr>Общие результаты оценок ППС по итогам анкетирования студентов РИ(Ф)МПУ в марте 2023 г.</vt:lpstr>
      <vt:lpstr>Результаты анкетирования обучающихся по направлениям подготовки и специальностям РИ(Ф)МПУ</vt:lpstr>
      <vt:lpstr>Средние студенческие оценки преподавателей (СОП) по критериям и кафедрам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Anlever r</dc:creator>
  <cp:lastModifiedBy>u230</cp:lastModifiedBy>
  <cp:revision>184</cp:revision>
  <cp:lastPrinted>2023-04-18T12:59:26Z</cp:lastPrinted>
  <dcterms:created xsi:type="dcterms:W3CDTF">2023-04-11T16:53:43Z</dcterms:created>
  <dcterms:modified xsi:type="dcterms:W3CDTF">2023-08-22T10:05:52Z</dcterms:modified>
</cp:coreProperties>
</file>